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87" r:id="rId1"/>
  </p:sldMasterIdLst>
  <p:notesMasterIdLst>
    <p:notesMasterId r:id="rId21"/>
  </p:notesMasterIdLst>
  <p:handoutMasterIdLst>
    <p:handoutMasterId r:id="rId22"/>
  </p:handoutMasterIdLst>
  <p:sldIdLst>
    <p:sldId id="256" r:id="rId2"/>
    <p:sldId id="463" r:id="rId3"/>
    <p:sldId id="266" r:id="rId4"/>
    <p:sldId id="383" r:id="rId5"/>
    <p:sldId id="464" r:id="rId6"/>
    <p:sldId id="397" r:id="rId7"/>
    <p:sldId id="451" r:id="rId8"/>
    <p:sldId id="452" r:id="rId9"/>
    <p:sldId id="453" r:id="rId10"/>
    <p:sldId id="454" r:id="rId11"/>
    <p:sldId id="455" r:id="rId12"/>
    <p:sldId id="456" r:id="rId13"/>
    <p:sldId id="457" r:id="rId14"/>
    <p:sldId id="465" r:id="rId15"/>
    <p:sldId id="458" r:id="rId16"/>
    <p:sldId id="459" r:id="rId17"/>
    <p:sldId id="460" r:id="rId18"/>
    <p:sldId id="461" r:id="rId19"/>
    <p:sldId id="462" r:id="rId20"/>
  </p:sldIdLst>
  <p:sldSz cx="9144000" cy="6858000" type="screen4x3"/>
  <p:notesSz cx="6858000" cy="9144000"/>
  <p:embeddedFontLst>
    <p:embeddedFont>
      <p:font typeface="맑은 고딕" pitchFamily="50" charset="-127"/>
      <p:regular r:id="rId23"/>
      <p:bold r:id="rId24"/>
    </p:embeddedFont>
    <p:embeddedFont>
      <p:font typeface="HY견고딕" pitchFamily="18" charset="-127"/>
      <p:regular r:id="rId25"/>
    </p:embeddedFont>
    <p:embeddedFont>
      <p:font typeface="나눔고딕코딩" pitchFamily="49" charset="-127"/>
      <p:regular r:id="rId26"/>
      <p:bold r:id="rId27"/>
    </p:embeddedFont>
    <p:embeddedFont>
      <p:font typeface="한글아씨-테트리스M" pitchFamily="18" charset="-127"/>
      <p:regular r:id="rId28"/>
    </p:embeddedFont>
    <p:embeddedFont>
      <p:font typeface="Tahoma" pitchFamily="34" charset="0"/>
      <p:regular r:id="rId29"/>
      <p:bold r:id="rId30"/>
    </p:embeddedFont>
  </p:embeddedFontLst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DF1FF"/>
    <a:srgbClr val="97E1FF"/>
    <a:srgbClr val="00A4E6"/>
    <a:srgbClr val="5BD0FF"/>
    <a:srgbClr val="29C2FF"/>
    <a:srgbClr val="11BBFF"/>
    <a:srgbClr val="21C0FF"/>
    <a:srgbClr val="ABE7FF"/>
    <a:srgbClr val="B7EAFF"/>
    <a:srgbClr val="75D8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12246" autoAdjust="0"/>
    <p:restoredTop sz="94213" autoAdjust="0"/>
  </p:normalViewPr>
  <p:slideViewPr>
    <p:cSldViewPr>
      <p:cViewPr>
        <p:scale>
          <a:sx n="66" d="100"/>
          <a:sy n="66" d="100"/>
        </p:scale>
        <p:origin x="-2850" y="-882"/>
      </p:cViewPr>
      <p:guideLst>
        <p:guide orient="horz" pos="119"/>
        <p:guide pos="15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92" d="100"/>
          <a:sy n="92" d="100"/>
        </p:scale>
        <p:origin x="-3780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C39FFA-0F1A-413B-9BFE-941741C2D487}" type="datetimeFigureOut">
              <a:rPr lang="ko-KR" altLang="en-US" smtClean="0"/>
              <a:pPr/>
              <a:t>2014-08-29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4E8097-7531-4C06-8889-FE1FF848364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232961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54C1B5-EB92-45E6-AFCD-6AAB73579DF8}" type="datetimeFigureOut">
              <a:rPr lang="ko-KR" altLang="en-US" smtClean="0"/>
              <a:pPr/>
              <a:t>2014-08-29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1137B9-5383-4519-A69D-AA54E0B9CE3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50550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e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6"/>
          <p:cNvSpPr/>
          <p:nvPr userDrawn="1"/>
        </p:nvSpPr>
        <p:spPr>
          <a:xfrm>
            <a:off x="0" y="5229225"/>
            <a:ext cx="9144000" cy="162877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>
            <a:spLocks noChangeArrowheads="1"/>
          </p:cNvSpPr>
          <p:nvPr userDrawn="1"/>
        </p:nvSpPr>
        <p:spPr bwMode="auto">
          <a:xfrm>
            <a:off x="250825" y="4471988"/>
            <a:ext cx="3600450" cy="541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9pPr>
          </a:lstStyle>
          <a:p>
            <a:pPr eaLnBrk="1" hangingPunct="1">
              <a:defRPr/>
            </a:pPr>
            <a:r>
              <a:rPr lang="ko-KR" altLang="en-US" sz="5400" smtClean="0">
                <a:latin typeface="한글아씨-테트리스M" pitchFamily="18" charset="-127"/>
                <a:ea typeface="한글아씨-테트리스M" pitchFamily="18" charset="-127"/>
              </a:rPr>
              <a:t>익스플로링 아두이노</a:t>
            </a:r>
          </a:p>
        </p:txBody>
      </p:sp>
      <p:pic>
        <p:nvPicPr>
          <p:cNvPr id="5" name="Picture 3" descr="C:\Users\user\Desktop\익스플로링 아두이노 표1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8863" y="0"/>
            <a:ext cx="5545137" cy="5160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 descr="C:\Users\김현용\Desktop\제호.jp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333375"/>
            <a:ext cx="1905000" cy="31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5" descr="C:\Users\user\Desktop\익스플로링 아두이노 표1-1.jp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7488" y="836613"/>
            <a:ext cx="3024187" cy="1931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제목 8"/>
          <p:cNvSpPr>
            <a:spLocks noGrp="1"/>
          </p:cNvSpPr>
          <p:nvPr>
            <p:ph type="title"/>
          </p:nvPr>
        </p:nvSpPr>
        <p:spPr>
          <a:xfrm>
            <a:off x="229854" y="5454352"/>
            <a:ext cx="7222466" cy="1143000"/>
          </a:xfrm>
        </p:spPr>
        <p:txBody>
          <a:bodyPr/>
          <a:lstStyle>
            <a:lvl1pPr algn="l">
              <a:defRPr sz="6000">
                <a:solidFill>
                  <a:schemeClr val="bg1"/>
                </a:solidFill>
                <a:latin typeface="한글아씨-테트리스M" panose="02030504000101010101" pitchFamily="18" charset="-127"/>
                <a:ea typeface="한글아씨-테트리스M" panose="02030504000101010101" pitchFamily="18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47978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저작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29" descr="쿡북로고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9663" y="485775"/>
            <a:ext cx="1216025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>
            <a:spLocks noChangeArrowheads="1"/>
          </p:cNvSpPr>
          <p:nvPr userDrawn="1"/>
        </p:nvSpPr>
        <p:spPr bwMode="auto">
          <a:xfrm>
            <a:off x="612775" y="981075"/>
            <a:ext cx="7991475" cy="369888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800" dirty="0" smtClean="0">
                <a:latin typeface="HY견고딕" pitchFamily="18" charset="-127"/>
                <a:ea typeface="HY견고딕" pitchFamily="18" charset="-127"/>
              </a:rPr>
              <a:t>IT </a:t>
            </a:r>
            <a:r>
              <a:rPr kumimoji="0" lang="en-US" altLang="ko-KR" sz="1800" dirty="0" err="1" smtClean="0">
                <a:latin typeface="HY견고딕" pitchFamily="18" charset="-127"/>
                <a:ea typeface="HY견고딕" pitchFamily="18" charset="-127"/>
              </a:rPr>
              <a:t>CookBook</a:t>
            </a:r>
            <a:r>
              <a:rPr kumimoji="0" lang="en-US" altLang="ko-KR" sz="1800" dirty="0" smtClean="0">
                <a:latin typeface="HY견고딕" pitchFamily="18" charset="-127"/>
                <a:ea typeface="HY견고딕" pitchFamily="18" charset="-127"/>
              </a:rPr>
              <a:t>, </a:t>
            </a:r>
            <a:r>
              <a:rPr kumimoji="0" lang="ko-KR" altLang="en-US" sz="1800" dirty="0" err="1" smtClean="0">
                <a:latin typeface="HY견고딕" pitchFamily="18" charset="-127"/>
                <a:ea typeface="HY견고딕" pitchFamily="18" charset="-127"/>
              </a:rPr>
              <a:t>익스플로링</a:t>
            </a:r>
            <a:r>
              <a:rPr kumimoji="0" lang="ko-KR" altLang="en-US" sz="1800" dirty="0" smtClean="0">
                <a:latin typeface="HY견고딕" pitchFamily="18" charset="-127"/>
                <a:ea typeface="HY견고딕" pitchFamily="18" charset="-127"/>
              </a:rPr>
              <a:t> </a:t>
            </a:r>
            <a:r>
              <a:rPr kumimoji="0" lang="ko-KR" altLang="en-US" sz="1800" dirty="0" err="1" smtClean="0">
                <a:latin typeface="HY견고딕" pitchFamily="18" charset="-127"/>
                <a:ea typeface="HY견고딕" pitchFamily="18" charset="-127"/>
              </a:rPr>
              <a:t>아두이노</a:t>
            </a:r>
            <a:endParaRPr kumimoji="0" lang="de-DE" altLang="ko-KR" sz="1400" dirty="0" smtClean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4" name="TextBox 3"/>
          <p:cNvSpPr txBox="1"/>
          <p:nvPr userDrawn="1"/>
        </p:nvSpPr>
        <p:spPr>
          <a:xfrm>
            <a:off x="612775" y="1484313"/>
            <a:ext cx="7991475" cy="15017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vl="1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100" dirty="0">
              <a:solidFill>
                <a:srgbClr val="222222"/>
              </a:solidFill>
              <a:ea typeface="맑은 고딕" pitchFamily="50" charset="-127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 pitchFamily="50" charset="-127"/>
              </a:rPr>
              <a:t>[</a:t>
            </a:r>
            <a:r>
              <a:rPr kumimoji="0" lang="ko-KR" altLang="en-US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 pitchFamily="50" charset="-127"/>
              </a:rPr>
              <a:t>강의교안 이용 안내</a:t>
            </a:r>
            <a:r>
              <a:rPr kumimoji="0" lang="en-US" altLang="ko-KR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 pitchFamily="50" charset="-127"/>
              </a:rPr>
              <a:t>]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100" dirty="0">
              <a:ea typeface="맑은 고딕" pitchFamily="50" charset="-127"/>
            </a:endParaRPr>
          </a:p>
          <a:p>
            <a:pPr marL="171450" indent="-17145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100" dirty="0">
                <a:ea typeface="맑은 고딕" pitchFamily="50" charset="-127"/>
              </a:rPr>
              <a:t>본 강의교안의 저작권은 </a:t>
            </a:r>
            <a:r>
              <a:rPr kumimoji="0" lang="ko-KR" altLang="en-US" sz="1100" dirty="0" err="1">
                <a:ea typeface="맑은 고딕" pitchFamily="50" charset="-127"/>
              </a:rPr>
              <a:t>한빛아카데미</a:t>
            </a:r>
            <a:r>
              <a:rPr kumimoji="0" lang="ko-KR" altLang="en-US" sz="1100" dirty="0">
                <a:ea typeface="맑은 고딕" pitchFamily="50" charset="-127"/>
              </a:rPr>
              <a:t>㈜에 있습니다</a:t>
            </a:r>
            <a:r>
              <a:rPr kumimoji="0" lang="en-US" altLang="ko-KR" sz="1100" dirty="0">
                <a:ea typeface="맑은 고딕" pitchFamily="50" charset="-127"/>
              </a:rPr>
              <a:t>.</a:t>
            </a:r>
            <a:r>
              <a:rPr kumimoji="0" lang="ko-KR" altLang="en-US" sz="1100" dirty="0">
                <a:solidFill>
                  <a:srgbClr val="222222"/>
                </a:solidFill>
                <a:ea typeface="맑은 고딕" pitchFamily="50" charset="-127"/>
              </a:rPr>
              <a:t> </a:t>
            </a:r>
            <a:endParaRPr kumimoji="0" lang="en-US" altLang="ko-KR" sz="1100" dirty="0">
              <a:solidFill>
                <a:srgbClr val="222222"/>
              </a:solidFill>
              <a:ea typeface="맑은 고딕" pitchFamily="50" charset="-127"/>
            </a:endParaRPr>
          </a:p>
          <a:p>
            <a:pPr marL="171450" indent="-17145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100" u="sng" dirty="0">
                <a:solidFill>
                  <a:srgbClr val="222222"/>
                </a:solidFill>
                <a:ea typeface="맑은 고딕" pitchFamily="50" charset="-127"/>
              </a:rPr>
              <a:t>이 자료를 무단으로 전제하거나 배포할 경우 저작권법 </a:t>
            </a:r>
            <a:r>
              <a:rPr kumimoji="0" lang="en-US" altLang="ko-KR" sz="1100" u="sng" dirty="0">
                <a:solidFill>
                  <a:srgbClr val="222222"/>
                </a:solidFill>
                <a:ea typeface="맑은 고딕" pitchFamily="50" charset="-127"/>
              </a:rPr>
              <a:t>136</a:t>
            </a:r>
            <a:r>
              <a:rPr kumimoji="0" lang="ko-KR" altLang="en-US" sz="1100" u="sng" dirty="0">
                <a:solidFill>
                  <a:srgbClr val="222222"/>
                </a:solidFill>
                <a:ea typeface="맑은 고딕" pitchFamily="50" charset="-127"/>
              </a:rPr>
              <a:t>조에 의거하여 최고 </a:t>
            </a:r>
            <a:r>
              <a:rPr kumimoji="0" lang="en-US" altLang="ko-KR" sz="1100" u="sng" dirty="0">
                <a:solidFill>
                  <a:srgbClr val="222222"/>
                </a:solidFill>
                <a:ea typeface="맑은 고딕" pitchFamily="50" charset="-127"/>
              </a:rPr>
              <a:t>5</a:t>
            </a:r>
            <a:r>
              <a:rPr kumimoji="0" lang="ko-KR" altLang="en-US" sz="1100" u="sng" dirty="0">
                <a:solidFill>
                  <a:srgbClr val="222222"/>
                </a:solidFill>
                <a:ea typeface="맑은 고딕" pitchFamily="50" charset="-127"/>
              </a:rPr>
              <a:t>년 이하의 징역</a:t>
            </a:r>
            <a:r>
              <a:rPr kumimoji="0" lang="en-US" altLang="ko-KR" sz="1100" u="sng" dirty="0">
                <a:solidFill>
                  <a:srgbClr val="222222"/>
                </a:solidFill>
                <a:ea typeface="맑은 고딕" pitchFamily="50" charset="-127"/>
              </a:rPr>
              <a:t> </a:t>
            </a:r>
            <a:r>
              <a:rPr kumimoji="0" lang="ko-KR" altLang="en-US" sz="1100" u="sng" dirty="0">
                <a:solidFill>
                  <a:srgbClr val="222222"/>
                </a:solidFill>
                <a:ea typeface="맑은 고딕" pitchFamily="50" charset="-127"/>
              </a:rPr>
              <a:t>또는 </a:t>
            </a:r>
            <a:r>
              <a:rPr kumimoji="0" lang="en-US" altLang="ko-KR" sz="1100" u="sng" dirty="0">
                <a:solidFill>
                  <a:srgbClr val="222222"/>
                </a:solidFill>
                <a:ea typeface="맑은 고딕" pitchFamily="50" charset="-127"/>
              </a:rPr>
              <a:t>5</a:t>
            </a:r>
            <a:r>
              <a:rPr kumimoji="0" lang="ko-KR" altLang="en-US" sz="1100" u="sng" dirty="0" err="1">
                <a:solidFill>
                  <a:srgbClr val="222222"/>
                </a:solidFill>
                <a:ea typeface="맑은 고딕" pitchFamily="50" charset="-127"/>
              </a:rPr>
              <a:t>천만원</a:t>
            </a:r>
            <a:r>
              <a:rPr kumimoji="0" lang="ko-KR" altLang="en-US" sz="1100" u="sng" dirty="0">
                <a:solidFill>
                  <a:srgbClr val="222222"/>
                </a:solidFill>
                <a:ea typeface="맑은 고딕" pitchFamily="50" charset="-127"/>
              </a:rPr>
              <a:t> 이하의 벌금에 처할 수 있고 이를 병과</a:t>
            </a:r>
            <a:r>
              <a:rPr kumimoji="0" lang="en-US" altLang="ko-KR" sz="1100" u="sng" dirty="0">
                <a:solidFill>
                  <a:srgbClr val="222222"/>
                </a:solidFill>
                <a:ea typeface="맑은 고딕" pitchFamily="50" charset="-127"/>
              </a:rPr>
              <a:t>(</a:t>
            </a:r>
            <a:r>
              <a:rPr kumimoji="0" lang="ko-KR" altLang="en-US" sz="1100" u="sng" dirty="0">
                <a:solidFill>
                  <a:srgbClr val="222222"/>
                </a:solidFill>
                <a:ea typeface="맑은 고딕" pitchFamily="50" charset="-127"/>
              </a:rPr>
              <a:t>倂科</a:t>
            </a:r>
            <a:r>
              <a:rPr kumimoji="0" lang="en-US" altLang="ko-KR" sz="1100" u="sng" dirty="0">
                <a:solidFill>
                  <a:srgbClr val="222222"/>
                </a:solidFill>
                <a:ea typeface="맑은 고딕" pitchFamily="50" charset="-127"/>
              </a:rPr>
              <a:t>)</a:t>
            </a:r>
            <a:r>
              <a:rPr kumimoji="0" lang="ko-KR" altLang="en-US" sz="1100" u="sng" dirty="0">
                <a:solidFill>
                  <a:srgbClr val="222222"/>
                </a:solidFill>
                <a:ea typeface="맑은 고딕" pitchFamily="50" charset="-127"/>
              </a:rPr>
              <a:t>할 수도 있습니다</a:t>
            </a:r>
            <a:r>
              <a:rPr kumimoji="0" lang="en-US" altLang="ko-KR" sz="1100" u="sng" dirty="0">
                <a:solidFill>
                  <a:srgbClr val="222222"/>
                </a:solidFill>
                <a:ea typeface="맑은 고딕" pitchFamily="50" charset="-127"/>
              </a:rPr>
              <a:t>.</a:t>
            </a:r>
          </a:p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 dirty="0">
              <a:ea typeface="맑은 고딕" pitchFamily="50" charset="-127"/>
            </a:endParaRPr>
          </a:p>
        </p:txBody>
      </p:sp>
      <p:sp>
        <p:nvSpPr>
          <p:cNvPr id="5" name="모서리가 둥근 직사각형 4"/>
          <p:cNvSpPr/>
          <p:nvPr userDrawn="1"/>
        </p:nvSpPr>
        <p:spPr>
          <a:xfrm>
            <a:off x="323850" y="404813"/>
            <a:ext cx="8497888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</p:spTree>
    <p:extLst>
      <p:ext uri="{BB962C8B-B14F-4D97-AF65-F5344CB8AC3E}">
        <p14:creationId xmlns:p14="http://schemas.microsoft.com/office/powerpoint/2010/main" val="19616460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 userDrawn="1"/>
        </p:nvSpPr>
        <p:spPr>
          <a:xfrm>
            <a:off x="755576" y="768921"/>
            <a:ext cx="4085697" cy="76944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4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rPr>
              <a:t>목차</a:t>
            </a:r>
          </a:p>
        </p:txBody>
      </p:sp>
      <p:sp>
        <p:nvSpPr>
          <p:cNvPr id="4" name="모서리가 둥근 직사각형 8"/>
          <p:cNvSpPr/>
          <p:nvPr userDrawn="1"/>
        </p:nvSpPr>
        <p:spPr>
          <a:xfrm>
            <a:off x="323850" y="404813"/>
            <a:ext cx="8497888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9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55576" y="1844824"/>
            <a:ext cx="7704856" cy="4104456"/>
          </a:xfrm>
        </p:spPr>
        <p:txBody>
          <a:bodyPr/>
          <a:lstStyle>
            <a:lvl1pPr marL="457200" indent="-457200">
              <a:lnSpc>
                <a:spcPct val="200000"/>
              </a:lnSpc>
              <a:buFont typeface="+mj-lt"/>
              <a:buAutoNum type="arabicPeriod"/>
              <a:defRPr sz="1800" b="1">
                <a:solidFill>
                  <a:schemeClr val="accent5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823607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학습목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 userDrawn="1"/>
        </p:nvSpPr>
        <p:spPr>
          <a:xfrm>
            <a:off x="611560" y="762422"/>
            <a:ext cx="4085697" cy="76944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4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rPr>
              <a:t>학습목표</a:t>
            </a:r>
          </a:p>
        </p:txBody>
      </p:sp>
      <p:sp>
        <p:nvSpPr>
          <p:cNvPr id="4" name="모서리가 둥근 직사각형 8"/>
          <p:cNvSpPr/>
          <p:nvPr userDrawn="1"/>
        </p:nvSpPr>
        <p:spPr>
          <a:xfrm>
            <a:off x="323850" y="404813"/>
            <a:ext cx="8497888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11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55576" y="1844824"/>
            <a:ext cx="7704856" cy="4104456"/>
          </a:xfrm>
        </p:spPr>
        <p:txBody>
          <a:bodyPr/>
          <a:lstStyle>
            <a:lvl1pPr marL="457200" indent="-457200">
              <a:lnSpc>
                <a:spcPct val="200000"/>
              </a:lnSpc>
              <a:buFont typeface="Arial" pitchFamily="34" charset="0"/>
              <a:buChar char="•"/>
              <a:defRPr sz="1800" b="1">
                <a:solidFill>
                  <a:schemeClr val="accent5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872852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섹션 목차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 userDrawn="1"/>
        </p:nvCxnSpPr>
        <p:spPr>
          <a:xfrm>
            <a:off x="2124075" y="908050"/>
            <a:ext cx="2339975" cy="0"/>
          </a:xfrm>
          <a:prstGeom prst="line">
            <a:avLst/>
          </a:prstGeom>
          <a:ln w="76200">
            <a:solidFill>
              <a:schemeClr val="accent5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 userDrawn="1"/>
        </p:nvCxnSpPr>
        <p:spPr>
          <a:xfrm>
            <a:off x="4464050" y="908050"/>
            <a:ext cx="2339975" cy="0"/>
          </a:xfrm>
          <a:prstGeom prst="line">
            <a:avLst/>
          </a:prstGeom>
          <a:ln w="76200">
            <a:solidFill>
              <a:schemeClr val="accent5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 userDrawn="1"/>
        </p:nvCxnSpPr>
        <p:spPr>
          <a:xfrm>
            <a:off x="6804025" y="908050"/>
            <a:ext cx="2339975" cy="0"/>
          </a:xfrm>
          <a:prstGeom prst="line">
            <a:avLst/>
          </a:prstGeom>
          <a:ln w="76200">
            <a:solidFill>
              <a:schemeClr val="accent5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 userDrawn="1"/>
        </p:nvCxnSpPr>
        <p:spPr>
          <a:xfrm>
            <a:off x="0" y="908050"/>
            <a:ext cx="2339975" cy="0"/>
          </a:xfrm>
          <a:prstGeom prst="line">
            <a:avLst/>
          </a:prstGeom>
          <a:ln w="76200">
            <a:solidFill>
              <a:schemeClr val="accent5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23528" y="184745"/>
            <a:ext cx="8602758" cy="548680"/>
          </a:xfrm>
        </p:spPr>
        <p:txBody>
          <a:bodyPr/>
          <a:lstStyle>
            <a:lvl1pPr algn="l">
              <a:defRPr sz="2400" b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10" name="내용 개체 틀 2"/>
          <p:cNvSpPr>
            <a:spLocks noGrp="1"/>
          </p:cNvSpPr>
          <p:nvPr>
            <p:ph idx="10"/>
          </p:nvPr>
        </p:nvSpPr>
        <p:spPr>
          <a:xfrm>
            <a:off x="323528" y="1124744"/>
            <a:ext cx="8496944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5">
                  <a:lumMod val="50000"/>
                </a:schemeClr>
              </a:buClr>
              <a:buFont typeface="Wingdings" pitchFamily="2" charset="2"/>
              <a:buChar char="n"/>
              <a:defRPr sz="2000" b="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60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3pPr>
            <a:lvl4pPr marL="809625" indent="-180975">
              <a:spcAft>
                <a:spcPts val="300"/>
              </a:spcAft>
              <a:buSzPct val="96000"/>
              <a:defRPr sz="140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4pPr>
            <a:lvl5pPr marL="990600" indent="-180975">
              <a:defRPr sz="140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083060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250825" y="274638"/>
            <a:ext cx="8713788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250825" y="1600200"/>
            <a:ext cx="8713788" cy="4852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534150"/>
            <a:ext cx="2133600" cy="254000"/>
          </a:xfrm>
          <a:prstGeom prst="rect">
            <a:avLst/>
          </a:prstGeom>
        </p:spPr>
        <p:txBody>
          <a:bodyPr/>
          <a:lstStyle>
            <a:lvl1pPr>
              <a:defRPr sz="1000">
                <a:ea typeface="굴림" charset="-127"/>
              </a:defRPr>
            </a:lvl1pPr>
          </a:lstStyle>
          <a:p>
            <a:pPr>
              <a:defRPr/>
            </a:pPr>
            <a:fld id="{596C0DF0-3143-4BFB-8F2A-1505BC79710F}" type="datetimeFigureOut">
              <a:rPr lang="ko-KR" altLang="en-US"/>
              <a:pPr>
                <a:defRPr/>
              </a:pPr>
              <a:t>2014-08-29</a:t>
            </a:fld>
            <a:endParaRPr lang="ko-KR" altLang="en-US" dirty="0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524625"/>
            <a:ext cx="2895600" cy="254000"/>
          </a:xfrm>
          <a:prstGeom prst="rect">
            <a:avLst/>
          </a:prstGeom>
        </p:spPr>
        <p:txBody>
          <a:bodyPr/>
          <a:lstStyle>
            <a:lvl1pPr>
              <a:defRPr sz="1000">
                <a:ea typeface="굴림" charset="-127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515100"/>
            <a:ext cx="2133600" cy="254000"/>
          </a:xfrm>
          <a:prstGeom prst="rect">
            <a:avLst/>
          </a:prstGeom>
        </p:spPr>
        <p:txBody>
          <a:bodyPr/>
          <a:lstStyle>
            <a:lvl1pPr>
              <a:defRPr sz="1000">
                <a:ea typeface="굴림" charset="-127"/>
              </a:defRPr>
            </a:lvl1pPr>
          </a:lstStyle>
          <a:p>
            <a:pPr>
              <a:defRPr/>
            </a:pPr>
            <a:fld id="{AC62DA3C-1EDE-4DEB-801E-D290912190A7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13637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Blip>
          <a:blip r:embed="rId7"/>
        </a:buBlip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Chapter3. </a:t>
            </a:r>
            <a:r>
              <a:rPr lang="ko-KR" altLang="en-US" dirty="0" smtClean="0"/>
              <a:t>아날로그 신호와 </a:t>
            </a:r>
            <a:r>
              <a:rPr lang="ko-KR" altLang="en-US" dirty="0" err="1" smtClean="0"/>
              <a:t>센서값</a:t>
            </a:r>
            <a:endParaRPr lang="ko-KR" alt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02. </a:t>
            </a:r>
            <a:r>
              <a:rPr lang="ko-KR" altLang="en-US" dirty="0" smtClean="0"/>
              <a:t>아날로그로 읽는 아날로그 </a:t>
            </a:r>
            <a:r>
              <a:rPr lang="ko-KR" altLang="en-US" dirty="0" err="1" smtClean="0"/>
              <a:t>센서값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analogRead</a:t>
            </a:r>
            <a:r>
              <a:rPr lang="en-US" altLang="ko-KR" dirty="0" smtClean="0"/>
              <a:t>()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err="1" smtClean="0"/>
              <a:t>analogRead</a:t>
            </a:r>
            <a:r>
              <a:rPr lang="en-US" altLang="ko-KR" dirty="0" smtClean="0"/>
              <a:t>()</a:t>
            </a:r>
            <a:r>
              <a:rPr lang="ko-KR" altLang="en-US" dirty="0" smtClean="0"/>
              <a:t>함수로</a:t>
            </a:r>
            <a:r>
              <a:rPr lang="en-US" altLang="ko-KR" dirty="0" smtClean="0"/>
              <a:t> </a:t>
            </a:r>
            <a:r>
              <a:rPr lang="ko-KR" altLang="en-US" dirty="0" smtClean="0"/>
              <a:t>가변저항 값 읽기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ADC</a:t>
            </a:r>
            <a:r>
              <a:rPr lang="ko-KR" altLang="en-US" dirty="0" smtClean="0"/>
              <a:t>로 입력된 </a:t>
            </a:r>
            <a:r>
              <a:rPr lang="ko-KR" altLang="en-US" dirty="0" err="1" smtClean="0"/>
              <a:t>가변저항값의</a:t>
            </a:r>
            <a:r>
              <a:rPr lang="ko-KR" altLang="en-US" dirty="0" smtClean="0"/>
              <a:t> 변화를 컴퓨터에 출력해보자</a:t>
            </a:r>
            <a:r>
              <a:rPr lang="en-US" altLang="ko-KR" dirty="0" smtClean="0"/>
              <a:t>. </a:t>
            </a:r>
          </a:p>
          <a:p>
            <a:pPr lvl="1"/>
            <a:r>
              <a:rPr lang="ko-KR" altLang="en-US" dirty="0" smtClean="0"/>
              <a:t>아두이노의 </a:t>
            </a:r>
            <a:r>
              <a:rPr lang="ko-KR" altLang="en-US" dirty="0" smtClean="0"/>
              <a:t>시리얼 통신 기능을 </a:t>
            </a:r>
            <a:r>
              <a:rPr lang="ko-KR" altLang="en-US" dirty="0" smtClean="0"/>
              <a:t>이용한다</a:t>
            </a:r>
            <a:r>
              <a:rPr lang="en-US" altLang="ko-KR" dirty="0" smtClean="0"/>
              <a:t>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55576" y="2707208"/>
            <a:ext cx="7921625" cy="396215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  <a:prstDash val="sysDash"/>
          </a:ln>
        </p:spPr>
        <p:txBody>
          <a:bodyPr anchor="ctr"/>
          <a:lstStyle/>
          <a:p>
            <a:pPr>
              <a:defRPr/>
            </a:pP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//</a:t>
            </a:r>
            <a:r>
              <a:rPr lang="ko-KR" altLang="en-US" sz="14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가변저항값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ko-KR" altLang="en-US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읽기</a:t>
            </a:r>
            <a:endParaRPr lang="en-US" altLang="ko-KR" sz="1400" dirty="0" smtClean="0">
              <a:solidFill>
                <a:prstClr val="black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endParaRPr lang="ko-KR" altLang="en-US" sz="1400" dirty="0">
              <a:solidFill>
                <a:prstClr val="black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r>
              <a:rPr lang="en-US" altLang="ko-KR" sz="14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const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int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POT=0; //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아날로그 입력 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0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번 핀을 사용하는 가변저항 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POT 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상수 </a:t>
            </a:r>
            <a:r>
              <a:rPr lang="ko-KR" altLang="en-US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정의</a:t>
            </a:r>
            <a:endParaRPr lang="en-US" altLang="ko-KR" sz="1400" dirty="0" smtClean="0">
              <a:solidFill>
                <a:prstClr val="black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endParaRPr lang="ko-KR" altLang="en-US" sz="1400" dirty="0">
              <a:solidFill>
                <a:prstClr val="black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r>
              <a:rPr lang="en-US" altLang="ko-KR" sz="14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int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val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=0; //</a:t>
            </a:r>
            <a:r>
              <a:rPr lang="ko-KR" altLang="en-US" sz="14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가변저항값을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저장하는 </a:t>
            </a:r>
            <a:r>
              <a:rPr lang="en-US" altLang="ko-KR" sz="14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val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변수 </a:t>
            </a:r>
            <a:r>
              <a:rPr lang="ko-KR" altLang="en-US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선언</a:t>
            </a:r>
            <a:endParaRPr lang="en-US" altLang="ko-KR" sz="1400" dirty="0" smtClean="0">
              <a:solidFill>
                <a:prstClr val="black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endParaRPr lang="ko-KR" altLang="en-US" sz="1400" dirty="0">
              <a:solidFill>
                <a:prstClr val="black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void setup()</a:t>
            </a:r>
          </a:p>
          <a:p>
            <a:pPr>
              <a:defRPr/>
            </a:pP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{</a:t>
            </a:r>
          </a:p>
          <a:p>
            <a:pPr>
              <a:defRPr/>
            </a:pP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</a:t>
            </a:r>
            <a:r>
              <a:rPr lang="en-US" altLang="ko-KR" sz="1400" dirty="0" err="1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Serial.begin</a:t>
            </a: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(9600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);</a:t>
            </a:r>
          </a:p>
          <a:p>
            <a:pPr>
              <a:defRPr/>
            </a:pP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}</a:t>
            </a:r>
          </a:p>
          <a:p>
            <a:pPr>
              <a:defRPr/>
            </a:pPr>
            <a:endParaRPr lang="en-US" altLang="ko-KR" sz="1400" dirty="0">
              <a:solidFill>
                <a:prstClr val="black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void loop()</a:t>
            </a:r>
          </a:p>
          <a:p>
            <a:pPr>
              <a:defRPr/>
            </a:pP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{</a:t>
            </a:r>
          </a:p>
          <a:p>
            <a:pPr>
              <a:defRPr/>
            </a:pP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</a:t>
            </a:r>
            <a:r>
              <a:rPr lang="en-US" altLang="ko-KR" sz="1400" dirty="0" err="1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val</a:t>
            </a: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=</a:t>
            </a:r>
            <a:r>
              <a:rPr lang="en-US" altLang="ko-KR" sz="1400" dirty="0" err="1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analogRead</a:t>
            </a: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(POT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);</a:t>
            </a:r>
          </a:p>
          <a:p>
            <a:pPr>
              <a:defRPr/>
            </a:pP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</a:t>
            </a:r>
            <a:r>
              <a:rPr lang="en-US" altLang="ko-KR" sz="1400" dirty="0" err="1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Serial.println</a:t>
            </a: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</a:t>
            </a:r>
            <a:r>
              <a:rPr lang="en-US" altLang="ko-KR" sz="1400" dirty="0" err="1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val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);</a:t>
            </a:r>
          </a:p>
          <a:p>
            <a:pPr>
              <a:defRPr/>
            </a:pP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delay(500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);</a:t>
            </a:r>
          </a:p>
          <a:p>
            <a:pPr>
              <a:defRPr/>
            </a:pP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}</a:t>
            </a:r>
            <a:endParaRPr lang="ko-KR" altLang="en-US" sz="14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55576" y="2492896"/>
            <a:ext cx="7921625" cy="360362"/>
          </a:xfrm>
          <a:prstGeom prst="rect">
            <a:avLst/>
          </a:prstGeom>
          <a:solidFill>
            <a:schemeClr val="accent1"/>
          </a:solidFill>
        </p:spPr>
        <p:txBody>
          <a:bodyPr anchor="ctr"/>
          <a:lstStyle/>
          <a:p>
            <a:pPr>
              <a:defRPr/>
            </a:pPr>
            <a:r>
              <a:rPr lang="ko-KR" altLang="en-US" b="1" dirty="0">
                <a:solidFill>
                  <a:srgbClr val="FFFFCC"/>
                </a:solidFill>
                <a:latin typeface="+mj-ea"/>
                <a:ea typeface="+mj-ea"/>
              </a:rPr>
              <a:t>실습 </a:t>
            </a:r>
            <a:r>
              <a:rPr lang="en-US" altLang="ko-KR" b="1" dirty="0">
                <a:solidFill>
                  <a:srgbClr val="FFFFCC"/>
                </a:solidFill>
                <a:latin typeface="+mj-ea"/>
                <a:ea typeface="+mj-ea"/>
              </a:rPr>
              <a:t>3</a:t>
            </a:r>
            <a:r>
              <a:rPr lang="en-US" altLang="ko-KR" b="1" dirty="0" smtClean="0">
                <a:solidFill>
                  <a:srgbClr val="FFFFCC"/>
                </a:solidFill>
                <a:latin typeface="+mj-ea"/>
                <a:ea typeface="+mj-ea"/>
              </a:rPr>
              <a:t>-1 </a:t>
            </a:r>
            <a:r>
              <a:rPr lang="ko-KR" altLang="en-US" b="1" dirty="0" err="1" smtClean="0">
                <a:solidFill>
                  <a:schemeClr val="bg1"/>
                </a:solidFill>
                <a:latin typeface="+mj-ea"/>
                <a:ea typeface="+mj-ea"/>
              </a:rPr>
              <a:t>가</a:t>
            </a:r>
            <a:r>
              <a:rPr lang="ko-KR" altLang="en-US" b="1" dirty="0" err="1">
                <a:solidFill>
                  <a:schemeClr val="bg1"/>
                </a:solidFill>
                <a:latin typeface="+mj-ea"/>
                <a:ea typeface="+mj-ea"/>
              </a:rPr>
              <a:t>변</a:t>
            </a:r>
            <a:r>
              <a:rPr lang="ko-KR" altLang="en-US" b="1" dirty="0" err="1" smtClean="0">
                <a:solidFill>
                  <a:schemeClr val="bg1"/>
                </a:solidFill>
                <a:latin typeface="+mj-ea"/>
                <a:ea typeface="+mj-ea"/>
              </a:rPr>
              <a:t>저항값</a:t>
            </a:r>
            <a:r>
              <a:rPr lang="ko-KR" altLang="en-US" b="1" dirty="0" smtClean="0">
                <a:solidFill>
                  <a:schemeClr val="bg1"/>
                </a:solidFill>
                <a:latin typeface="+mj-ea"/>
                <a:ea typeface="+mj-ea"/>
              </a:rPr>
              <a:t> 읽기</a:t>
            </a:r>
            <a:endParaRPr lang="ko-KR" altLang="en-US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402894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02. </a:t>
            </a:r>
            <a:r>
              <a:rPr lang="ko-KR" altLang="en-US" dirty="0" smtClean="0"/>
              <a:t>아날로그로 읽는 아날로그 </a:t>
            </a:r>
            <a:r>
              <a:rPr lang="ko-KR" altLang="en-US" dirty="0" err="1" smtClean="0"/>
              <a:t>센서값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analogRead</a:t>
            </a:r>
            <a:r>
              <a:rPr lang="en-US" altLang="ko-KR" dirty="0" smtClean="0"/>
              <a:t>()</a:t>
            </a:r>
            <a:endParaRPr lang="ko-KR" alt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1" y="1195710"/>
            <a:ext cx="5184575" cy="54250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4665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02. </a:t>
            </a:r>
            <a:r>
              <a:rPr lang="ko-KR" altLang="en-US" smtClean="0"/>
              <a:t>아날로그로 읽는 아날로그 센서값</a:t>
            </a:r>
            <a:r>
              <a:rPr lang="en-US" altLang="ko-KR" smtClean="0"/>
              <a:t>: </a:t>
            </a:r>
            <a:r>
              <a:rPr lang="ko-KR" altLang="en-US" smtClean="0"/>
              <a:t>온도 측정하기</a:t>
            </a:r>
            <a:endParaRPr lang="ko-KR" altLang="en-US" dirty="0"/>
          </a:p>
        </p:txBody>
      </p:sp>
      <p:sp>
        <p:nvSpPr>
          <p:cNvPr id="7" name="내용 개체 틀 2"/>
          <p:cNvSpPr>
            <a:spLocks noGrp="1"/>
          </p:cNvSpPr>
          <p:nvPr>
            <p:ph idx="10"/>
          </p:nvPr>
        </p:nvSpPr>
        <p:spPr>
          <a:xfrm>
            <a:off x="323528" y="1124744"/>
            <a:ext cx="4320480" cy="5400600"/>
          </a:xfrm>
        </p:spPr>
        <p:txBody>
          <a:bodyPr/>
          <a:lstStyle/>
          <a:p>
            <a:r>
              <a:rPr lang="ko-KR" altLang="en-US" dirty="0" smtClean="0"/>
              <a:t>온도 경보 장치 만들기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/>
              <a:t>: </a:t>
            </a:r>
            <a:r>
              <a:rPr lang="ko-KR" altLang="en-US" dirty="0"/>
              <a:t>아날로그 센서를 사용한 온도 측정</a:t>
            </a:r>
            <a:endParaRPr lang="en-US" altLang="ko-KR" dirty="0"/>
          </a:p>
          <a:p>
            <a:pPr lvl="1"/>
            <a:r>
              <a:rPr lang="ko-KR" altLang="en-US" dirty="0" smtClean="0"/>
              <a:t>측정 온도가 정상 범위 </a:t>
            </a:r>
            <a:r>
              <a:rPr lang="ko-KR" altLang="en-US" dirty="0" smtClean="0">
                <a:latin typeface="맑은 고딕"/>
                <a:ea typeface="맑은 고딕"/>
              </a:rPr>
              <a:t>→ </a:t>
            </a:r>
            <a:r>
              <a:rPr lang="ko-KR" altLang="en-US" dirty="0" smtClean="0"/>
              <a:t>초록색 불빛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온도가 너무 뜨거우면 </a:t>
            </a:r>
            <a:r>
              <a:rPr lang="ko-KR" altLang="en-US" dirty="0">
                <a:latin typeface="맑은 고딕"/>
                <a:ea typeface="맑은 고딕"/>
              </a:rPr>
              <a:t>→</a:t>
            </a:r>
            <a:r>
              <a:rPr lang="ko-KR" altLang="en-US" dirty="0" smtClean="0"/>
              <a:t> 빨간색 불빛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온도가 너무 차가우면 </a:t>
            </a:r>
            <a:r>
              <a:rPr lang="ko-KR" altLang="en-US" dirty="0">
                <a:latin typeface="맑은 고딕"/>
                <a:ea typeface="맑은 고딕"/>
              </a:rPr>
              <a:t>→ </a:t>
            </a:r>
            <a:r>
              <a:rPr lang="ko-KR" altLang="en-US" dirty="0" smtClean="0"/>
              <a:t>파란색 불빛</a:t>
            </a:r>
            <a:endParaRPr lang="en-US" altLang="ko-KR" dirty="0" smtClean="0"/>
          </a:p>
        </p:txBody>
      </p:sp>
      <p:pic>
        <p:nvPicPr>
          <p:cNvPr id="7170" name="Picture 2" descr="C:\Users\JaeinKIM\Desktop\강의교안\그림 파일\Chapter03\ch03_08.t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1268760"/>
            <a:ext cx="4176464" cy="5256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9755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02. </a:t>
            </a:r>
            <a:r>
              <a:rPr lang="ko-KR" altLang="en-US" dirty="0" smtClean="0"/>
              <a:t>아날로그로 읽는 아날로그 </a:t>
            </a:r>
            <a:r>
              <a:rPr lang="ko-KR" altLang="en-US" dirty="0" err="1" smtClean="0"/>
              <a:t>센서값</a:t>
            </a:r>
            <a:r>
              <a:rPr lang="en-US" altLang="ko-KR" dirty="0" smtClean="0"/>
              <a:t>: </a:t>
            </a:r>
            <a:r>
              <a:rPr lang="ko-KR" altLang="en-US" dirty="0" smtClean="0"/>
              <a:t>온도 측정하</a:t>
            </a:r>
            <a:r>
              <a:rPr lang="ko-KR" altLang="en-US" dirty="0"/>
              <a:t>기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95536" y="1365721"/>
            <a:ext cx="7921625" cy="472757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  <a:prstDash val="sysDash"/>
          </a:ln>
        </p:spPr>
        <p:txBody>
          <a:bodyPr anchor="ctr"/>
          <a:lstStyle/>
          <a:p>
            <a:pPr>
              <a:defRPr/>
            </a:pP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//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온도 경보 장치 </a:t>
            </a:r>
            <a:r>
              <a:rPr lang="ko-KR" altLang="en-US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프로그램</a:t>
            </a:r>
            <a:endParaRPr lang="en-US" altLang="ko-KR" sz="1400" dirty="0" smtClean="0">
              <a:solidFill>
                <a:prstClr val="black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endParaRPr lang="en-US" altLang="ko-KR" sz="1400" dirty="0">
              <a:solidFill>
                <a:prstClr val="black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endParaRPr lang="ko-KR" altLang="en-US" sz="1400" dirty="0">
              <a:solidFill>
                <a:prstClr val="black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r>
              <a:rPr lang="en-US" altLang="ko-KR" sz="14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const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int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BLED=9; //9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번 핀을 사용하는 파란색 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BLED 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상수 정의</a:t>
            </a:r>
          </a:p>
          <a:p>
            <a:pPr>
              <a:defRPr/>
            </a:pPr>
            <a:r>
              <a:rPr lang="en-US" altLang="ko-KR" sz="14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const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int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GLED=10; //10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번 핀을 사용하는 초록색 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GLED 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상수 정의</a:t>
            </a:r>
          </a:p>
          <a:p>
            <a:pPr>
              <a:defRPr/>
            </a:pPr>
            <a:r>
              <a:rPr lang="en-US" altLang="ko-KR" sz="14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const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int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RLED=11; //11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번 핀을 사용하는 빨간색 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RLED 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상수 정의</a:t>
            </a:r>
          </a:p>
          <a:p>
            <a:pPr>
              <a:defRPr/>
            </a:pPr>
            <a:r>
              <a:rPr lang="en-US" altLang="ko-KR" sz="14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const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int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TEMP=0; //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아날로그 입력 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0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번 핀을 사용하는 온도 센서 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TEMP 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상수 </a:t>
            </a:r>
            <a:r>
              <a:rPr lang="ko-KR" altLang="en-US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정의</a:t>
            </a:r>
            <a:endParaRPr lang="en-US" altLang="ko-KR" sz="1400" dirty="0" smtClean="0">
              <a:solidFill>
                <a:prstClr val="black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endParaRPr lang="ko-KR" altLang="en-US" sz="1400" dirty="0">
              <a:solidFill>
                <a:prstClr val="black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r>
              <a:rPr lang="en-US" altLang="ko-KR" sz="14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const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int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LOWER_BOUND=139; //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온도 </a:t>
            </a:r>
            <a:r>
              <a:rPr lang="ko-KR" altLang="en-US" sz="14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하한값을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정의한 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LOWER_BOUND 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상수 정의</a:t>
            </a:r>
          </a:p>
          <a:p>
            <a:pPr>
              <a:defRPr/>
            </a:pPr>
            <a:r>
              <a:rPr lang="en-US" altLang="ko-KR" sz="14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const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int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UPPER_BOUND=147; //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온도 </a:t>
            </a:r>
            <a:r>
              <a:rPr lang="ko-KR" altLang="en-US" sz="14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상한값을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정의한 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UPPER_BOUND 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상수 </a:t>
            </a:r>
            <a:r>
              <a:rPr lang="ko-KR" altLang="en-US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정의</a:t>
            </a:r>
            <a:endParaRPr lang="en-US" altLang="ko-KR" sz="1400" dirty="0" smtClean="0">
              <a:solidFill>
                <a:prstClr val="black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endParaRPr lang="ko-KR" altLang="en-US" sz="1400" dirty="0">
              <a:solidFill>
                <a:prstClr val="black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r>
              <a:rPr lang="en-US" altLang="ko-KR" sz="14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int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val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=0; //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온도 센서의 </a:t>
            </a:r>
            <a:r>
              <a:rPr lang="ko-KR" altLang="en-US" sz="14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현재값을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저장하는 </a:t>
            </a:r>
            <a:r>
              <a:rPr lang="en-US" altLang="ko-KR" sz="14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val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변수 </a:t>
            </a:r>
            <a:r>
              <a:rPr lang="ko-KR" altLang="en-US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선언</a:t>
            </a:r>
            <a:endParaRPr lang="en-US" altLang="ko-KR" sz="1400" dirty="0" smtClean="0">
              <a:solidFill>
                <a:prstClr val="black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endParaRPr lang="ko-KR" altLang="en-US" sz="1400" dirty="0">
              <a:solidFill>
                <a:prstClr val="black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void setup()</a:t>
            </a:r>
          </a:p>
          <a:p>
            <a:pPr>
              <a:defRPr/>
            </a:pP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{</a:t>
            </a:r>
          </a:p>
          <a:p>
            <a:pPr>
              <a:defRPr/>
            </a:pP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</a:t>
            </a:r>
            <a:r>
              <a:rPr lang="en-US" altLang="ko-KR" sz="1400" dirty="0" err="1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pinMode</a:t>
            </a: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(BLED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, OUTPUT); //BLED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를 출력으로 지정</a:t>
            </a:r>
          </a:p>
          <a:p>
            <a:pPr>
              <a:defRPr/>
            </a:pP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</a:t>
            </a:r>
            <a:r>
              <a:rPr lang="en-US" altLang="ko-KR" sz="1400" dirty="0" err="1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pinMode</a:t>
            </a: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(GLED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, OUTPUT); //GLED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를 출력으로 지정</a:t>
            </a:r>
          </a:p>
          <a:p>
            <a:pPr>
              <a:defRPr/>
            </a:pP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</a:t>
            </a:r>
            <a:r>
              <a:rPr lang="en-US" altLang="ko-KR" sz="1400" dirty="0" err="1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pinMode</a:t>
            </a: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(RLED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, OUTPUT); //RLED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를 출력으로 지정</a:t>
            </a:r>
          </a:p>
          <a:p>
            <a:pPr>
              <a:defRPr/>
            </a:pP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}</a:t>
            </a:r>
            <a:endParaRPr lang="ko-KR" altLang="en-US" sz="14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95536" y="1151410"/>
            <a:ext cx="7921625" cy="360362"/>
          </a:xfrm>
          <a:prstGeom prst="rect">
            <a:avLst/>
          </a:prstGeom>
          <a:solidFill>
            <a:schemeClr val="accent1"/>
          </a:solidFill>
        </p:spPr>
        <p:txBody>
          <a:bodyPr anchor="ctr"/>
          <a:lstStyle/>
          <a:p>
            <a:pPr>
              <a:defRPr/>
            </a:pPr>
            <a:r>
              <a:rPr lang="ko-KR" altLang="en-US" b="1" dirty="0">
                <a:solidFill>
                  <a:srgbClr val="FFFFCC"/>
                </a:solidFill>
                <a:latin typeface="+mj-ea"/>
                <a:ea typeface="+mj-ea"/>
              </a:rPr>
              <a:t>실습 </a:t>
            </a:r>
            <a:r>
              <a:rPr lang="en-US" altLang="ko-KR" b="1" dirty="0" smtClean="0">
                <a:solidFill>
                  <a:srgbClr val="FFFFCC"/>
                </a:solidFill>
                <a:latin typeface="+mj-ea"/>
                <a:ea typeface="+mj-ea"/>
              </a:rPr>
              <a:t>3-2 </a:t>
            </a:r>
            <a:r>
              <a:rPr lang="ko-KR" altLang="en-US" b="1" dirty="0" smtClean="0">
                <a:solidFill>
                  <a:schemeClr val="bg1"/>
                </a:solidFill>
                <a:latin typeface="+mj-ea"/>
                <a:ea typeface="+mj-ea"/>
              </a:rPr>
              <a:t>온도 경보 장치 만들기</a:t>
            </a:r>
            <a:endParaRPr lang="ko-KR" altLang="en-US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572552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02. </a:t>
            </a:r>
            <a:r>
              <a:rPr lang="ko-KR" altLang="en-US" dirty="0" smtClean="0"/>
              <a:t>아날로그로 읽는 아날로그 </a:t>
            </a:r>
            <a:r>
              <a:rPr lang="ko-KR" altLang="en-US" dirty="0" err="1" smtClean="0"/>
              <a:t>센서값</a:t>
            </a:r>
            <a:r>
              <a:rPr lang="en-US" altLang="ko-KR" dirty="0" smtClean="0"/>
              <a:t>: </a:t>
            </a:r>
            <a:r>
              <a:rPr lang="ko-KR" altLang="en-US" dirty="0" smtClean="0"/>
              <a:t>온도 측정하</a:t>
            </a:r>
            <a:r>
              <a:rPr lang="ko-KR" altLang="en-US" dirty="0"/>
              <a:t>기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95536" y="1365721"/>
            <a:ext cx="7921625" cy="52316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  <a:prstDash val="sysDash"/>
          </a:ln>
        </p:spPr>
        <p:txBody>
          <a:bodyPr anchor="ctr"/>
          <a:lstStyle/>
          <a:p>
            <a:pPr>
              <a:defRPr/>
            </a:pP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void loop()</a:t>
            </a:r>
          </a:p>
          <a:p>
            <a:pPr>
              <a:defRPr/>
            </a:pP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{</a:t>
            </a:r>
          </a:p>
          <a:p>
            <a:pPr>
              <a:defRPr/>
            </a:pP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</a:t>
            </a:r>
            <a:r>
              <a:rPr lang="en-US" altLang="ko-KR" sz="1400" dirty="0" err="1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val</a:t>
            </a: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=</a:t>
            </a:r>
            <a:r>
              <a:rPr lang="en-US" altLang="ko-KR" sz="1400" dirty="0" err="1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analogRead</a:t>
            </a: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(TEMP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);</a:t>
            </a:r>
          </a:p>
          <a:p>
            <a:pPr>
              <a:defRPr/>
            </a:pP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if(</a:t>
            </a:r>
            <a:r>
              <a:rPr lang="en-US" altLang="ko-KR" sz="1400" dirty="0" err="1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val</a:t>
            </a: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&lt;LOWER_BOUND)</a:t>
            </a:r>
          </a:p>
          <a:p>
            <a:pPr>
              <a:defRPr/>
            </a:pP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{</a:t>
            </a:r>
            <a:endParaRPr lang="en-US" altLang="ko-KR" sz="1400" dirty="0">
              <a:solidFill>
                <a:prstClr val="black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    </a:t>
            </a:r>
            <a:r>
              <a:rPr lang="en-US" altLang="ko-KR" sz="1400" dirty="0" err="1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digitalWrite</a:t>
            </a: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(RLED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, LOW);</a:t>
            </a:r>
          </a:p>
          <a:p>
            <a:pPr>
              <a:defRPr/>
            </a:pP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    </a:t>
            </a:r>
            <a:r>
              <a:rPr lang="en-US" altLang="ko-KR" sz="1400" dirty="0" err="1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digitalWrite</a:t>
            </a: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(GLED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, LOW);</a:t>
            </a:r>
          </a:p>
          <a:p>
            <a:pPr>
              <a:defRPr/>
            </a:pP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    </a:t>
            </a:r>
            <a:r>
              <a:rPr lang="en-US" altLang="ko-KR" sz="1400" dirty="0" err="1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digitalWrite</a:t>
            </a: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(BLED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, HIGH);</a:t>
            </a:r>
          </a:p>
          <a:p>
            <a:pPr>
              <a:defRPr/>
            </a:pP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}</a:t>
            </a:r>
            <a:endParaRPr lang="en-US" altLang="ko-KR" sz="1400" dirty="0">
              <a:solidFill>
                <a:prstClr val="black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else 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if(</a:t>
            </a:r>
            <a:r>
              <a:rPr lang="en-US" altLang="ko-KR" sz="14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val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&gt;UPPER_BOUND)</a:t>
            </a:r>
          </a:p>
          <a:p>
            <a:pPr>
              <a:defRPr/>
            </a:pP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{</a:t>
            </a:r>
            <a:endParaRPr lang="en-US" altLang="ko-KR" sz="1400" dirty="0">
              <a:solidFill>
                <a:prstClr val="black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    </a:t>
            </a:r>
            <a:r>
              <a:rPr lang="en-US" altLang="ko-KR" sz="1400" dirty="0" err="1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digitalWrite</a:t>
            </a: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(RLED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, HIGH);</a:t>
            </a:r>
          </a:p>
          <a:p>
            <a:pPr>
              <a:defRPr/>
            </a:pP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    </a:t>
            </a:r>
            <a:r>
              <a:rPr lang="en-US" altLang="ko-KR" sz="1400" dirty="0" err="1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digitalWrite</a:t>
            </a: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(GLED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, LOW);</a:t>
            </a:r>
          </a:p>
          <a:p>
            <a:pPr>
              <a:defRPr/>
            </a:pP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    </a:t>
            </a:r>
            <a:r>
              <a:rPr lang="en-US" altLang="ko-KR" sz="1400" dirty="0" err="1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digitalWrite</a:t>
            </a: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(BLED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, LOW);</a:t>
            </a:r>
          </a:p>
          <a:p>
            <a:pPr>
              <a:defRPr/>
            </a:pP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}</a:t>
            </a:r>
            <a:endParaRPr lang="en-US" altLang="ko-KR" sz="1400" dirty="0">
              <a:solidFill>
                <a:prstClr val="black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else</a:t>
            </a:r>
            <a:endParaRPr lang="en-US" altLang="ko-KR" sz="1400" dirty="0">
              <a:solidFill>
                <a:prstClr val="black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{</a:t>
            </a:r>
            <a:endParaRPr lang="en-US" altLang="ko-KR" sz="1400" dirty="0">
              <a:solidFill>
                <a:prstClr val="black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    </a:t>
            </a:r>
            <a:r>
              <a:rPr lang="en-US" altLang="ko-KR" sz="1400" dirty="0" err="1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digitalWrite</a:t>
            </a: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(RLED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, LOW);</a:t>
            </a:r>
          </a:p>
          <a:p>
            <a:pPr>
              <a:defRPr/>
            </a:pP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    </a:t>
            </a:r>
            <a:r>
              <a:rPr lang="en-US" altLang="ko-KR" sz="1400" dirty="0" err="1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digitalWrite</a:t>
            </a: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(GLED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, HIGH);</a:t>
            </a:r>
          </a:p>
          <a:p>
            <a:pPr>
              <a:defRPr/>
            </a:pP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    </a:t>
            </a:r>
            <a:r>
              <a:rPr lang="en-US" altLang="ko-KR" sz="1400" dirty="0" err="1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digitalWrite</a:t>
            </a: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(BLED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, LOW);</a:t>
            </a:r>
          </a:p>
          <a:p>
            <a:pPr>
              <a:defRPr/>
            </a:pP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}</a:t>
            </a:r>
            <a:endParaRPr lang="en-US" altLang="ko-KR" sz="1400" dirty="0">
              <a:solidFill>
                <a:prstClr val="black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}</a:t>
            </a:r>
            <a:endParaRPr lang="ko-KR" altLang="en-US" sz="14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95536" y="1151410"/>
            <a:ext cx="7921625" cy="360362"/>
          </a:xfrm>
          <a:prstGeom prst="rect">
            <a:avLst/>
          </a:prstGeom>
          <a:solidFill>
            <a:schemeClr val="accent1"/>
          </a:solidFill>
        </p:spPr>
        <p:txBody>
          <a:bodyPr anchor="ctr"/>
          <a:lstStyle/>
          <a:p>
            <a:pPr>
              <a:defRPr/>
            </a:pPr>
            <a:r>
              <a:rPr lang="ko-KR" altLang="en-US" b="1" dirty="0">
                <a:solidFill>
                  <a:srgbClr val="FFFFCC"/>
                </a:solidFill>
                <a:latin typeface="+mj-ea"/>
                <a:ea typeface="+mj-ea"/>
              </a:rPr>
              <a:t>실습 </a:t>
            </a:r>
            <a:r>
              <a:rPr lang="en-US" altLang="ko-KR" b="1" dirty="0" smtClean="0">
                <a:solidFill>
                  <a:srgbClr val="FFFFCC"/>
                </a:solidFill>
                <a:latin typeface="+mj-ea"/>
                <a:ea typeface="+mj-ea"/>
              </a:rPr>
              <a:t>3-2 </a:t>
            </a:r>
            <a:r>
              <a:rPr lang="ko-KR" altLang="en-US" b="1" dirty="0" smtClean="0">
                <a:solidFill>
                  <a:schemeClr val="bg1"/>
                </a:solidFill>
                <a:latin typeface="+mj-ea"/>
                <a:ea typeface="+mj-ea"/>
              </a:rPr>
              <a:t>온도 경보 장치 만들기</a:t>
            </a:r>
            <a:endParaRPr lang="ko-KR" altLang="en-US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050396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03. </a:t>
            </a:r>
            <a:r>
              <a:rPr lang="ko-KR" altLang="en-US" dirty="0" smtClean="0"/>
              <a:t>가변저항을 사용한 아날로그 </a:t>
            </a:r>
            <a:r>
              <a:rPr lang="ko-KR" altLang="en-US" dirty="0" err="1" smtClean="0"/>
              <a:t>센서값</a:t>
            </a:r>
            <a:r>
              <a:rPr lang="ko-KR" altLang="en-US" dirty="0" smtClean="0"/>
              <a:t> 측정</a:t>
            </a:r>
            <a:endParaRPr lang="ko-KR" altLang="en-US" dirty="0"/>
          </a:p>
        </p:txBody>
      </p:sp>
      <p:sp>
        <p:nvSpPr>
          <p:cNvPr id="5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전압 분배 회로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몇몇 물체들은 </a:t>
            </a:r>
            <a:r>
              <a:rPr lang="ko-KR" altLang="en-US" dirty="0" err="1" smtClean="0"/>
              <a:t>저항값이</a:t>
            </a:r>
            <a:r>
              <a:rPr lang="ko-KR" altLang="en-US" dirty="0" smtClean="0"/>
              <a:t> 변하는 것일 뿐</a:t>
            </a:r>
            <a:r>
              <a:rPr lang="en-US" altLang="ko-KR" dirty="0" smtClean="0"/>
              <a:t>,</a:t>
            </a:r>
            <a:r>
              <a:rPr lang="ko-KR" altLang="en-US" dirty="0" smtClean="0"/>
              <a:t> 전압은 바뀌지 않기 때문에 전압 분배 회로를 만들어 </a:t>
            </a:r>
            <a:r>
              <a:rPr lang="ko-KR" altLang="en-US" dirty="0" err="1" smtClean="0"/>
              <a:t>저항값의</a:t>
            </a:r>
            <a:r>
              <a:rPr lang="ko-KR" altLang="en-US" dirty="0" smtClean="0"/>
              <a:t> 변화를 별도로 측정해야 한다</a:t>
            </a:r>
            <a:r>
              <a:rPr lang="en-US" altLang="ko-KR" dirty="0" smtClean="0"/>
              <a:t>. </a:t>
            </a:r>
          </a:p>
          <a:p>
            <a:pPr lvl="2"/>
            <a:r>
              <a:rPr lang="ko-KR" altLang="en-US" dirty="0" smtClean="0"/>
              <a:t>누르거나 </a:t>
            </a:r>
            <a:r>
              <a:rPr lang="ko-KR" altLang="en-US" dirty="0" smtClean="0"/>
              <a:t>구부릴 때 </a:t>
            </a:r>
            <a:r>
              <a:rPr lang="ko-KR" altLang="en-US" dirty="0" err="1" smtClean="0"/>
              <a:t>저항값이</a:t>
            </a:r>
            <a:r>
              <a:rPr lang="ko-KR" altLang="en-US" dirty="0" smtClean="0"/>
              <a:t> 바뀌는 </a:t>
            </a:r>
            <a:r>
              <a:rPr lang="ko-KR" altLang="en-US" dirty="0" err="1" smtClean="0"/>
              <a:t>전도성</a:t>
            </a:r>
            <a:r>
              <a:rPr lang="ko-KR" altLang="en-US" dirty="0" smtClean="0"/>
              <a:t> 잉크</a:t>
            </a:r>
            <a:r>
              <a:rPr lang="en-US" altLang="ko-KR" dirty="0" smtClean="0"/>
              <a:t>(</a:t>
            </a:r>
            <a:r>
              <a:rPr lang="ko-KR" altLang="en-US" dirty="0" smtClean="0"/>
              <a:t>힘 센서</a:t>
            </a:r>
            <a:r>
              <a:rPr lang="en-US" altLang="ko-KR" dirty="0" smtClean="0"/>
              <a:t>, </a:t>
            </a:r>
            <a:r>
              <a:rPr lang="ko-KR" altLang="en-US" dirty="0" smtClean="0"/>
              <a:t>구부러짐 센서</a:t>
            </a:r>
            <a:r>
              <a:rPr lang="en-US" altLang="ko-KR" dirty="0" smtClean="0"/>
              <a:t>)</a:t>
            </a:r>
          </a:p>
          <a:p>
            <a:pPr lvl="2"/>
            <a:r>
              <a:rPr lang="ko-KR" altLang="en-US" dirty="0" smtClean="0"/>
              <a:t>빛을 </a:t>
            </a:r>
            <a:r>
              <a:rPr lang="ko-KR" altLang="en-US" dirty="0" smtClean="0"/>
              <a:t>받을 때 </a:t>
            </a:r>
            <a:r>
              <a:rPr lang="ko-KR" altLang="en-US" dirty="0" err="1" smtClean="0"/>
              <a:t>저항값이</a:t>
            </a:r>
            <a:r>
              <a:rPr lang="ko-KR" altLang="en-US" dirty="0" smtClean="0"/>
              <a:t> 바뀌는 반도체</a:t>
            </a:r>
            <a:r>
              <a:rPr lang="en-US" altLang="ko-KR" dirty="0" smtClean="0"/>
              <a:t>(</a:t>
            </a:r>
            <a:r>
              <a:rPr lang="ko-KR" altLang="en-US" dirty="0" smtClean="0"/>
              <a:t>포토레지스터</a:t>
            </a:r>
            <a:r>
              <a:rPr lang="en-US" altLang="ko-KR" dirty="0" smtClean="0"/>
              <a:t>)</a:t>
            </a:r>
          </a:p>
          <a:p>
            <a:pPr lvl="2"/>
            <a:r>
              <a:rPr lang="ko-KR" altLang="en-US" dirty="0" smtClean="0"/>
              <a:t>뜨겁거나 </a:t>
            </a:r>
            <a:r>
              <a:rPr lang="ko-KR" altLang="en-US" dirty="0" smtClean="0"/>
              <a:t>차가울 때 </a:t>
            </a:r>
            <a:r>
              <a:rPr lang="ko-KR" altLang="en-US" dirty="0" err="1" smtClean="0"/>
              <a:t>저항값이</a:t>
            </a:r>
            <a:r>
              <a:rPr lang="ko-KR" altLang="en-US" dirty="0" smtClean="0"/>
              <a:t> 바뀌는 고분자 </a:t>
            </a:r>
            <a:r>
              <a:rPr lang="en-US" altLang="ko-KR" dirty="0" smtClean="0"/>
              <a:t>(</a:t>
            </a:r>
            <a:r>
              <a:rPr lang="ko-KR" altLang="en-US" dirty="0" smtClean="0"/>
              <a:t>온도센서</a:t>
            </a:r>
            <a:r>
              <a:rPr lang="en-US" altLang="ko-KR" dirty="0" smtClean="0"/>
              <a:t>)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r>
              <a:rPr lang="ko-KR" altLang="en-US" dirty="0" smtClean="0"/>
              <a:t>전압 분배 법칙 공식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Vout</a:t>
            </a:r>
            <a:r>
              <a:rPr lang="en-US" altLang="ko-KR" dirty="0" smtClean="0"/>
              <a:t> = Vin x (R2/(R1+R2))</a:t>
            </a:r>
          </a:p>
          <a:p>
            <a:pPr lvl="2"/>
            <a:r>
              <a:rPr lang="ko-KR" altLang="en-US" dirty="0" smtClean="0"/>
              <a:t>예</a:t>
            </a:r>
            <a:r>
              <a:rPr lang="en-US" altLang="ko-KR" dirty="0" smtClean="0"/>
              <a:t>) </a:t>
            </a:r>
            <a:r>
              <a:rPr lang="ko-KR" altLang="en-US" dirty="0" smtClean="0"/>
              <a:t>저항 두 개가 모두 </a:t>
            </a:r>
            <a:r>
              <a:rPr lang="en-US" altLang="ko-KR" dirty="0" smtClean="0"/>
              <a:t>10k</a:t>
            </a:r>
            <a:r>
              <a:rPr lang="el-GR" altLang="ko-KR" dirty="0" smtClean="0"/>
              <a:t>Ω</a:t>
            </a:r>
            <a:r>
              <a:rPr lang="ko-KR" altLang="en-US" dirty="0" smtClean="0"/>
              <a:t>으로</a:t>
            </a:r>
            <a:r>
              <a:rPr lang="en-US" altLang="ko-KR" dirty="0" smtClean="0"/>
              <a:t> </a:t>
            </a:r>
            <a:r>
              <a:rPr lang="ko-KR" altLang="en-US" dirty="0" smtClean="0"/>
              <a:t>같다면 입력 전압 </a:t>
            </a:r>
            <a:r>
              <a:rPr lang="en-US" altLang="ko-KR" dirty="0" smtClean="0"/>
              <a:t>5V</a:t>
            </a:r>
            <a:r>
              <a:rPr lang="ko-KR" altLang="en-US" dirty="0" smtClean="0"/>
              <a:t>를 반으로 나눈 </a:t>
            </a:r>
            <a:r>
              <a:rPr lang="en-US" altLang="ko-KR" dirty="0" smtClean="0"/>
              <a:t>2.5V</a:t>
            </a:r>
            <a:r>
              <a:rPr lang="ko-KR" altLang="en-US" dirty="0" smtClean="0"/>
              <a:t>가 아날로그 입력으로 들어온다</a:t>
            </a:r>
            <a:r>
              <a:rPr lang="en-US" altLang="ko-KR" dirty="0" smtClean="0"/>
              <a:t>. </a:t>
            </a:r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667" y="3356992"/>
            <a:ext cx="3823349" cy="15841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5949280"/>
            <a:ext cx="5791200" cy="44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12265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03. </a:t>
            </a:r>
            <a:r>
              <a:rPr lang="ko-KR" altLang="en-US" smtClean="0"/>
              <a:t>가변저항을 사용한 아날로그 센서값 측정</a:t>
            </a:r>
            <a:endParaRPr lang="ko-KR" altLang="en-US" dirty="0"/>
          </a:p>
        </p:txBody>
      </p:sp>
      <p:sp>
        <p:nvSpPr>
          <p:cNvPr id="5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포토레지스터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전압 분배 회로의 두 저항 중 하나를 포토레지스터와 같은 가변 저항 센서로 바꿔보자</a:t>
            </a:r>
            <a:r>
              <a:rPr lang="en-US" altLang="ko-KR" dirty="0" smtClean="0"/>
              <a:t>. </a:t>
            </a:r>
          </a:p>
          <a:p>
            <a:pPr lvl="1"/>
            <a:r>
              <a:rPr lang="ko-KR" altLang="en-US" dirty="0" smtClean="0"/>
              <a:t>포토레지스터가 받아들이는 빛의 총량에 따라 </a:t>
            </a:r>
            <a:r>
              <a:rPr lang="ko-KR" altLang="en-US" dirty="0" err="1" smtClean="0"/>
              <a:t>저항값이</a:t>
            </a:r>
            <a:r>
              <a:rPr lang="ko-KR" altLang="en-US" dirty="0" smtClean="0"/>
              <a:t> </a:t>
            </a:r>
            <a:r>
              <a:rPr lang="ko-KR" altLang="en-US" dirty="0" smtClean="0"/>
              <a:t>바뀐다</a:t>
            </a:r>
            <a:r>
              <a:rPr lang="en-US" altLang="ko-KR" dirty="0" smtClean="0"/>
              <a:t>.</a:t>
            </a:r>
          </a:p>
          <a:p>
            <a:pPr lvl="2"/>
            <a:r>
              <a:rPr lang="en-US" altLang="ko-KR" dirty="0" smtClean="0"/>
              <a:t>200k</a:t>
            </a:r>
            <a:r>
              <a:rPr lang="el-GR" altLang="ko-KR" dirty="0" smtClean="0"/>
              <a:t>Ω</a:t>
            </a:r>
            <a:r>
              <a:rPr lang="en-US" altLang="ko-KR" dirty="0" smtClean="0"/>
              <a:t> </a:t>
            </a:r>
            <a:r>
              <a:rPr lang="ko-KR" altLang="en-US" dirty="0" smtClean="0"/>
              <a:t>짜리</a:t>
            </a:r>
            <a:r>
              <a:rPr lang="en-US" altLang="ko-KR" dirty="0" smtClean="0"/>
              <a:t> </a:t>
            </a:r>
            <a:r>
              <a:rPr lang="ko-KR" altLang="en-US" dirty="0" smtClean="0"/>
              <a:t>포토레지스터는 완전히 어두운 상태일 때 약</a:t>
            </a:r>
            <a:r>
              <a:rPr lang="en-US" altLang="ko-KR" dirty="0" smtClean="0"/>
              <a:t> 200k</a:t>
            </a:r>
            <a:r>
              <a:rPr lang="el-GR" altLang="ko-KR" dirty="0" smtClean="0"/>
              <a:t>Ω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밝은 </a:t>
            </a:r>
            <a:r>
              <a:rPr lang="ko-KR" altLang="en-US" dirty="0" smtClean="0"/>
              <a:t>빛을 받을 때는 거의 </a:t>
            </a:r>
            <a:r>
              <a:rPr lang="en-US" altLang="ko-KR" dirty="0" smtClean="0"/>
              <a:t>0</a:t>
            </a:r>
            <a:r>
              <a:rPr lang="el-GR" altLang="ko-KR" dirty="0" smtClean="0"/>
              <a:t>Ω</a:t>
            </a:r>
            <a:r>
              <a:rPr lang="en-US" altLang="ko-KR" dirty="0" smtClean="0"/>
              <a:t> </a:t>
            </a:r>
            <a:r>
              <a:rPr lang="ko-KR" altLang="en-US" dirty="0" smtClean="0"/>
              <a:t>가까이 떨어진다</a:t>
            </a:r>
            <a:r>
              <a:rPr lang="en-US" altLang="ko-KR" dirty="0" smtClean="0"/>
              <a:t>. 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3140968"/>
            <a:ext cx="2376264" cy="23841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6184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03. </a:t>
            </a:r>
            <a:r>
              <a:rPr lang="ko-KR" altLang="en-US" dirty="0" smtClean="0"/>
              <a:t>가변저항을 사용한 아날로그 </a:t>
            </a:r>
            <a:r>
              <a:rPr lang="ko-KR" altLang="en-US" dirty="0" err="1" smtClean="0"/>
              <a:t>센서값</a:t>
            </a:r>
            <a:r>
              <a:rPr lang="ko-KR" altLang="en-US" dirty="0" smtClean="0"/>
              <a:t> 측정</a:t>
            </a:r>
            <a:r>
              <a:rPr lang="en-US" altLang="ko-KR" dirty="0" smtClean="0"/>
              <a:t>: </a:t>
            </a:r>
            <a:r>
              <a:rPr lang="ko-KR" altLang="en-US" dirty="0" smtClean="0"/>
              <a:t>회로 제작</a:t>
            </a:r>
            <a:endParaRPr lang="ko-KR" altLang="en-US" dirty="0"/>
          </a:p>
        </p:txBody>
      </p:sp>
      <p:pic>
        <p:nvPicPr>
          <p:cNvPr id="11266" name="Picture 2" descr="C:\Users\JaeinKIM\Desktop\강의교안\그림 파일\Chapter03\ch03-11.t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124744"/>
            <a:ext cx="4392488" cy="5382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9822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03. </a:t>
            </a:r>
            <a:r>
              <a:rPr lang="ko-KR" altLang="en-US" smtClean="0"/>
              <a:t>가변저항을 사용한 아날로그 센서값 측정</a:t>
            </a:r>
            <a:endParaRPr lang="ko-KR" altLang="en-US" dirty="0"/>
          </a:p>
        </p:txBody>
      </p:sp>
      <p:sp>
        <p:nvSpPr>
          <p:cNvPr id="5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/>
              <a:t>10</a:t>
            </a:r>
            <a:r>
              <a:rPr lang="ko-KR" altLang="en-US" dirty="0" smtClean="0"/>
              <a:t>비트 아날로그 </a:t>
            </a:r>
            <a:r>
              <a:rPr lang="ko-KR" altLang="en-US" dirty="0" err="1" smtClean="0"/>
              <a:t>입력값을</a:t>
            </a:r>
            <a:r>
              <a:rPr lang="ko-KR" altLang="en-US" dirty="0" smtClean="0"/>
              <a:t> </a:t>
            </a:r>
            <a:r>
              <a:rPr lang="en-US" altLang="ko-KR" dirty="0" smtClean="0"/>
              <a:t>8</a:t>
            </a:r>
            <a:r>
              <a:rPr lang="ko-KR" altLang="en-US" dirty="0" smtClean="0"/>
              <a:t>비트로 출력하기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10</a:t>
            </a:r>
            <a:r>
              <a:rPr lang="ko-KR" altLang="en-US" dirty="0" smtClean="0"/>
              <a:t>비트 </a:t>
            </a:r>
            <a:r>
              <a:rPr lang="en-US" altLang="ko-KR" dirty="0" smtClean="0"/>
              <a:t>ADC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0~1023</a:t>
            </a:r>
            <a:r>
              <a:rPr lang="ko-KR" altLang="en-US" dirty="0" smtClean="0"/>
              <a:t>까지의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아날로그 </a:t>
            </a:r>
            <a:r>
              <a:rPr lang="ko-KR" altLang="en-US" dirty="0" err="1" smtClean="0"/>
              <a:t>입력값을</a:t>
            </a:r>
            <a:r>
              <a:rPr lang="ko-KR" altLang="en-US" dirty="0" smtClean="0"/>
              <a:t> 아두이노 </a:t>
            </a:r>
            <a:r>
              <a:rPr lang="en-US" altLang="ko-KR" dirty="0" smtClean="0"/>
              <a:t>Uno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8</a:t>
            </a:r>
            <a:r>
              <a:rPr lang="ko-KR" altLang="en-US" dirty="0" smtClean="0"/>
              <a:t>비트 아날로그 출력 값인 </a:t>
            </a:r>
            <a:r>
              <a:rPr lang="en-US" altLang="ko-KR" dirty="0" smtClean="0"/>
              <a:t>0~255</a:t>
            </a:r>
            <a:r>
              <a:rPr lang="ko-KR" altLang="en-US" dirty="0" smtClean="0"/>
              <a:t>로 </a:t>
            </a:r>
            <a:r>
              <a:rPr lang="ko-KR" altLang="en-US" dirty="0" smtClean="0"/>
              <a:t>할당해야 한다</a:t>
            </a:r>
            <a:r>
              <a:rPr lang="en-US" altLang="ko-KR" dirty="0" smtClean="0"/>
              <a:t>.</a:t>
            </a:r>
          </a:p>
          <a:p>
            <a:pPr lvl="1"/>
            <a:r>
              <a:rPr lang="en-US" altLang="ko-KR" dirty="0" smtClean="0"/>
              <a:t>map</a:t>
            </a:r>
            <a:r>
              <a:rPr lang="en-US" altLang="ko-KR" dirty="0" smtClean="0"/>
              <a:t>() </a:t>
            </a:r>
            <a:r>
              <a:rPr lang="ko-KR" altLang="en-US" dirty="0" smtClean="0"/>
              <a:t>함수와 </a:t>
            </a:r>
            <a:r>
              <a:rPr lang="en-US" altLang="ko-KR" dirty="0" smtClean="0"/>
              <a:t>constrain() </a:t>
            </a:r>
            <a:r>
              <a:rPr lang="ko-KR" altLang="en-US" dirty="0" smtClean="0"/>
              <a:t>함수를 사용한다</a:t>
            </a:r>
            <a:r>
              <a:rPr lang="en-US" altLang="ko-KR" dirty="0" smtClean="0"/>
              <a:t>. </a:t>
            </a:r>
          </a:p>
          <a:p>
            <a:pPr lvl="2"/>
            <a:endParaRPr lang="en-US" altLang="ko-KR" dirty="0" smtClean="0"/>
          </a:p>
          <a:p>
            <a:r>
              <a:rPr lang="en-US" altLang="ko-KR" dirty="0" smtClean="0"/>
              <a:t>map() </a:t>
            </a:r>
            <a:r>
              <a:rPr lang="ko-KR" altLang="en-US" dirty="0" smtClean="0"/>
              <a:t>함수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주변이 어두울수록 </a:t>
            </a:r>
            <a:r>
              <a:rPr lang="en-US" altLang="ko-KR" dirty="0" smtClean="0"/>
              <a:t>LED</a:t>
            </a:r>
            <a:r>
              <a:rPr lang="ko-KR" altLang="en-US" dirty="0" smtClean="0"/>
              <a:t>는 더 밝아져야 한다</a:t>
            </a:r>
            <a:r>
              <a:rPr lang="en-US" altLang="ko-KR" dirty="0" smtClean="0"/>
              <a:t>.</a:t>
            </a:r>
          </a:p>
          <a:p>
            <a:pPr lvl="1"/>
            <a:r>
              <a:rPr lang="en-US" altLang="ko-KR" dirty="0" smtClean="0"/>
              <a:t>ADC</a:t>
            </a:r>
            <a:r>
              <a:rPr lang="ko-KR" altLang="en-US" dirty="0" smtClean="0"/>
              <a:t>에서 입력받은 값이 낮으면 </a:t>
            </a:r>
            <a:r>
              <a:rPr lang="en-US" altLang="ko-KR" dirty="0" smtClean="0"/>
              <a:t>LED</a:t>
            </a:r>
            <a:r>
              <a:rPr lang="ko-KR" altLang="en-US" dirty="0" smtClean="0"/>
              <a:t>로는 높은 값이 출력되도록 </a:t>
            </a:r>
            <a:r>
              <a:rPr lang="en-US" altLang="ko-KR" dirty="0" smtClean="0"/>
              <a:t>map() </a:t>
            </a:r>
            <a:r>
              <a:rPr lang="ko-KR" altLang="en-US" dirty="0" smtClean="0"/>
              <a:t>함수를 설정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output </a:t>
            </a:r>
            <a:r>
              <a:rPr lang="en-US" altLang="ko-KR" dirty="0" smtClean="0"/>
              <a:t>= map(value, </a:t>
            </a:r>
            <a:r>
              <a:rPr lang="en-US" altLang="ko-KR" dirty="0" err="1" smtClean="0"/>
              <a:t>fromLow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fromHigh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toLow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toHigh</a:t>
            </a:r>
            <a:r>
              <a:rPr lang="en-US" altLang="ko-KR" dirty="0" smtClean="0"/>
              <a:t>)</a:t>
            </a:r>
          </a:p>
          <a:p>
            <a:pPr lvl="2"/>
            <a:endParaRPr lang="en-US" altLang="ko-KR" dirty="0" smtClean="0"/>
          </a:p>
          <a:p>
            <a:r>
              <a:rPr lang="en-US" altLang="ko-KR" dirty="0" smtClean="0"/>
              <a:t>constrain() </a:t>
            </a:r>
            <a:r>
              <a:rPr lang="ko-KR" altLang="en-US" dirty="0" smtClean="0"/>
              <a:t>함수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map()</a:t>
            </a:r>
            <a:r>
              <a:rPr lang="ko-KR" altLang="en-US" dirty="0" smtClean="0"/>
              <a:t> 함수는 입출력 값을 제한하지 </a:t>
            </a:r>
            <a:r>
              <a:rPr lang="ko-KR" altLang="en-US" dirty="0" smtClean="0"/>
              <a:t>않아</a:t>
            </a:r>
            <a:r>
              <a:rPr lang="en-US" altLang="ko-KR" dirty="0" smtClean="0"/>
              <a:t>,255</a:t>
            </a:r>
            <a:r>
              <a:rPr lang="ko-KR" altLang="en-US" dirty="0" smtClean="0"/>
              <a:t>보다 높은 값을 출력할 수 있다</a:t>
            </a:r>
            <a:r>
              <a:rPr lang="en-US" altLang="ko-KR" dirty="0" smtClean="0"/>
              <a:t>. 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analogWrite</a:t>
            </a:r>
            <a:r>
              <a:rPr lang="en-US" altLang="ko-KR" dirty="0" smtClean="0"/>
              <a:t>() </a:t>
            </a:r>
            <a:r>
              <a:rPr lang="ko-KR" altLang="en-US" dirty="0" smtClean="0"/>
              <a:t>함수는 </a:t>
            </a:r>
            <a:r>
              <a:rPr lang="en-US" altLang="ko-KR" dirty="0" smtClean="0"/>
              <a:t>255</a:t>
            </a:r>
            <a:r>
              <a:rPr lang="ko-KR" altLang="en-US" dirty="0" smtClean="0"/>
              <a:t>보다 큰 수는 사용할 수 없으므로 최대값과 최소값을 </a:t>
            </a:r>
            <a:r>
              <a:rPr lang="en-US" altLang="ko-KR" dirty="0" smtClean="0"/>
              <a:t>0~255 </a:t>
            </a:r>
            <a:r>
              <a:rPr lang="ko-KR" altLang="en-US" dirty="0" smtClean="0"/>
              <a:t>범위로 묶어 주어야 한다</a:t>
            </a:r>
            <a:r>
              <a:rPr lang="en-US" altLang="ko-KR" dirty="0" smtClean="0"/>
              <a:t>. </a:t>
            </a:r>
          </a:p>
          <a:p>
            <a:pPr lvl="2"/>
            <a:r>
              <a:rPr lang="en-US" altLang="ko-KR" dirty="0" smtClean="0"/>
              <a:t>Output = constrain(value, min, max)</a:t>
            </a:r>
          </a:p>
          <a:p>
            <a:pPr lvl="1"/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037521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03. </a:t>
            </a:r>
            <a:r>
              <a:rPr lang="ko-KR" altLang="en-US" smtClean="0"/>
              <a:t>가변저항을 사용한 아날로그 센서값 측정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95536" y="1365721"/>
            <a:ext cx="7921625" cy="52316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  <a:prstDash val="sysDash"/>
          </a:ln>
        </p:spPr>
        <p:txBody>
          <a:bodyPr anchor="ctr"/>
          <a:lstStyle/>
          <a:p>
            <a:pPr>
              <a:defRPr/>
            </a:pP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//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자동 야간 조명 </a:t>
            </a:r>
            <a:r>
              <a:rPr lang="ko-KR" altLang="en-US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프로그램</a:t>
            </a:r>
            <a:endParaRPr lang="en-US" altLang="ko-KR" sz="1400" dirty="0" smtClean="0">
              <a:solidFill>
                <a:prstClr val="black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endParaRPr lang="ko-KR" altLang="en-US" sz="1400" dirty="0">
              <a:solidFill>
                <a:prstClr val="black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r>
              <a:rPr lang="en-US" altLang="ko-KR" sz="14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const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int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RLED=9; //9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번 핀을 사용하는 빨간색 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RLED 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상수 정의</a:t>
            </a:r>
          </a:p>
          <a:p>
            <a:pPr>
              <a:defRPr/>
            </a:pPr>
            <a:r>
              <a:rPr lang="en-US" altLang="ko-KR" sz="14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const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int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LIGHT=0; //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아날로그 입력 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0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번 핀을 사용하는 포토레지스터 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LIGHT 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상수 정의</a:t>
            </a:r>
          </a:p>
          <a:p>
            <a:pPr>
              <a:defRPr/>
            </a:pPr>
            <a:r>
              <a:rPr lang="en-US" altLang="ko-KR" sz="14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const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int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MIN_LIGHT=200; //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최저 </a:t>
            </a:r>
            <a:r>
              <a:rPr lang="ko-KR" altLang="en-US" sz="14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조도값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200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을 저장한 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MIN_LIGHT 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상수 정의</a:t>
            </a:r>
          </a:p>
          <a:p>
            <a:pPr>
              <a:defRPr/>
            </a:pPr>
            <a:r>
              <a:rPr lang="en-US" altLang="ko-KR" sz="14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const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int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MAX_LIGHT=900; //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최대 </a:t>
            </a:r>
            <a:r>
              <a:rPr lang="ko-KR" altLang="en-US" sz="14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조도값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900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을 저장한 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MAX_LIGHT 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상수 </a:t>
            </a:r>
            <a:r>
              <a:rPr lang="ko-KR" altLang="en-US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정의</a:t>
            </a:r>
            <a:endParaRPr lang="en-US" altLang="ko-KR" sz="1400" dirty="0" smtClean="0">
              <a:solidFill>
                <a:prstClr val="black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endParaRPr lang="ko-KR" altLang="en-US" sz="1400" dirty="0">
              <a:solidFill>
                <a:prstClr val="black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r>
              <a:rPr lang="en-US" altLang="ko-KR" sz="14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int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val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=0; //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포토레지스터가 읽은 현재 </a:t>
            </a:r>
            <a:r>
              <a:rPr lang="ko-KR" altLang="en-US" sz="14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조도값을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저장하는 </a:t>
            </a:r>
            <a:r>
              <a:rPr lang="en-US" altLang="ko-KR" sz="14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val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변수 </a:t>
            </a:r>
            <a:r>
              <a:rPr lang="ko-KR" altLang="en-US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선언</a:t>
            </a:r>
            <a:endParaRPr lang="en-US" altLang="ko-KR" sz="1400" dirty="0" smtClean="0">
              <a:solidFill>
                <a:prstClr val="black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endParaRPr lang="ko-KR" altLang="en-US" sz="1400" dirty="0">
              <a:solidFill>
                <a:prstClr val="black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void setup()</a:t>
            </a:r>
          </a:p>
          <a:p>
            <a:pPr>
              <a:defRPr/>
            </a:pP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{</a:t>
            </a:r>
          </a:p>
          <a:p>
            <a:pPr>
              <a:defRPr/>
            </a:pP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</a:t>
            </a:r>
            <a:r>
              <a:rPr lang="en-US" altLang="ko-KR" sz="1400" dirty="0" err="1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pinMode</a:t>
            </a: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(RLED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, OUTPUT); //RLED 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핀을 출력으로 지정</a:t>
            </a:r>
          </a:p>
          <a:p>
            <a:pPr>
              <a:defRPr/>
            </a:pP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}</a:t>
            </a:r>
          </a:p>
          <a:p>
            <a:pPr>
              <a:defRPr/>
            </a:pPr>
            <a:endParaRPr lang="en-US" altLang="ko-KR" sz="1400" dirty="0">
              <a:solidFill>
                <a:prstClr val="black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void loop()</a:t>
            </a:r>
          </a:p>
          <a:p>
            <a:pPr>
              <a:defRPr/>
            </a:pP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{</a:t>
            </a:r>
          </a:p>
          <a:p>
            <a:pPr>
              <a:defRPr/>
            </a:pP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</a:t>
            </a:r>
            <a:r>
              <a:rPr lang="en-US" altLang="ko-KR" sz="1400" dirty="0" err="1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val</a:t>
            </a: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=</a:t>
            </a:r>
            <a:r>
              <a:rPr lang="en-US" altLang="ko-KR" sz="1400" dirty="0" err="1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analogRead</a:t>
            </a: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(LIGHT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); //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포토레지스터에서 현재 </a:t>
            </a:r>
            <a:r>
              <a:rPr lang="ko-KR" altLang="en-US" sz="14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조도값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읽음</a:t>
            </a:r>
          </a:p>
          <a:p>
            <a:pPr>
              <a:defRPr/>
            </a:pP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</a:t>
            </a:r>
            <a:r>
              <a:rPr lang="en-US" altLang="ko-KR" sz="1400" dirty="0" err="1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val</a:t>
            </a: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=map(</a:t>
            </a:r>
            <a:r>
              <a:rPr lang="en-US" altLang="ko-KR" sz="1400" dirty="0" err="1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val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, MIN_LIGHT, MAX_LIGHT, 255, 0);</a:t>
            </a:r>
          </a:p>
          <a:p>
            <a:pPr>
              <a:defRPr/>
            </a:pP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                  //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현재 </a:t>
            </a:r>
            <a:r>
              <a:rPr lang="ko-KR" altLang="en-US" sz="14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조도값을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8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비트의 값으로 </a:t>
            </a:r>
            <a:r>
              <a:rPr lang="ko-KR" altLang="en-US" sz="14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매핑</a:t>
            </a:r>
            <a:endParaRPr lang="ko-KR" altLang="en-US" sz="1400" dirty="0">
              <a:solidFill>
                <a:prstClr val="black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</a:t>
            </a:r>
            <a:r>
              <a:rPr lang="en-US" altLang="ko-KR" sz="1400" dirty="0" err="1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val</a:t>
            </a: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=constrain(</a:t>
            </a:r>
            <a:r>
              <a:rPr lang="en-US" altLang="ko-KR" sz="1400" dirty="0" err="1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val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, 0, 255); //</a:t>
            </a:r>
            <a:r>
              <a:rPr lang="ko-KR" altLang="en-US" sz="14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매핑된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ko-KR" altLang="en-US" sz="14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조도값을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0-255 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사이의 값으로 제한</a:t>
            </a:r>
          </a:p>
          <a:p>
            <a:pPr>
              <a:defRPr/>
            </a:pP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</a:t>
            </a:r>
            <a:r>
              <a:rPr lang="en-US" altLang="ko-KR" sz="1400" dirty="0" err="1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analogWrite</a:t>
            </a: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(RLED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, </a:t>
            </a:r>
            <a:r>
              <a:rPr lang="en-US" altLang="ko-KR" sz="14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val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); //</a:t>
            </a:r>
            <a:r>
              <a:rPr lang="ko-KR" altLang="en-US" sz="14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조도값에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따라 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LED 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밝기를 조정</a:t>
            </a:r>
          </a:p>
          <a:p>
            <a:pPr>
              <a:defRPr/>
            </a:pP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}</a:t>
            </a:r>
            <a:endParaRPr lang="ko-KR" altLang="en-US" sz="14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95536" y="1151410"/>
            <a:ext cx="7921625" cy="360362"/>
          </a:xfrm>
          <a:prstGeom prst="rect">
            <a:avLst/>
          </a:prstGeom>
          <a:solidFill>
            <a:schemeClr val="accent1"/>
          </a:solidFill>
        </p:spPr>
        <p:txBody>
          <a:bodyPr anchor="ctr"/>
          <a:lstStyle/>
          <a:p>
            <a:pPr>
              <a:defRPr/>
            </a:pPr>
            <a:r>
              <a:rPr lang="ko-KR" altLang="en-US" b="1" dirty="0">
                <a:solidFill>
                  <a:srgbClr val="FFFFCC"/>
                </a:solidFill>
                <a:latin typeface="+mj-ea"/>
                <a:ea typeface="+mj-ea"/>
              </a:rPr>
              <a:t>실습 </a:t>
            </a:r>
            <a:r>
              <a:rPr lang="en-US" altLang="ko-KR" b="1" dirty="0" smtClean="0">
                <a:solidFill>
                  <a:srgbClr val="FFFFCC"/>
                </a:solidFill>
                <a:latin typeface="+mj-ea"/>
                <a:ea typeface="+mj-ea"/>
              </a:rPr>
              <a:t>3-3 </a:t>
            </a:r>
            <a:r>
              <a:rPr lang="ko-KR" altLang="en-US" b="1" dirty="0" smtClean="0">
                <a:solidFill>
                  <a:schemeClr val="bg1"/>
                </a:solidFill>
                <a:latin typeface="+mj-ea"/>
                <a:ea typeface="+mj-ea"/>
              </a:rPr>
              <a:t>자동 야간 조명 만들기</a:t>
            </a:r>
            <a:endParaRPr lang="ko-KR" altLang="en-US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65041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775622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smtClean="0"/>
              <a:t>아날로그 신호와 디지털 신호</a:t>
            </a:r>
            <a:endParaRPr lang="en-US" altLang="ko-KR" dirty="0" smtClean="0"/>
          </a:p>
          <a:p>
            <a:r>
              <a:rPr lang="ko-KR" altLang="en-US" dirty="0" smtClean="0"/>
              <a:t>아두이노로 읽는 아날로그 </a:t>
            </a:r>
            <a:r>
              <a:rPr lang="ko-KR" altLang="en-US" dirty="0" err="1" smtClean="0"/>
              <a:t>센서값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analogRead</a:t>
            </a:r>
            <a:r>
              <a:rPr lang="en-US" altLang="ko-KR" dirty="0" smtClean="0"/>
              <a:t>()</a:t>
            </a:r>
          </a:p>
          <a:p>
            <a:r>
              <a:rPr lang="ko-KR" altLang="en-US" dirty="0" smtClean="0"/>
              <a:t>가변저항을 사용한 아날로그 </a:t>
            </a:r>
            <a:r>
              <a:rPr lang="ko-KR" altLang="en-US" dirty="0" err="1" smtClean="0"/>
              <a:t>센서값</a:t>
            </a:r>
            <a:r>
              <a:rPr lang="ko-KR" altLang="en-US" dirty="0" smtClean="0"/>
              <a:t> 설정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sz="1600" smtClean="0"/>
              <a:t>아날로그 신호와 디지털 신호의 차이점</a:t>
            </a:r>
            <a:endParaRPr lang="en-US" altLang="ko-KR" sz="1600" smtClean="0"/>
          </a:p>
          <a:p>
            <a:pPr>
              <a:lnSpc>
                <a:spcPct val="150000"/>
              </a:lnSpc>
            </a:pPr>
            <a:r>
              <a:rPr lang="ko-KR" altLang="en-US" sz="1600" smtClean="0"/>
              <a:t>아날로그 신호를 디지털 신호로 변환하는 방법</a:t>
            </a:r>
            <a:endParaRPr lang="en-US" altLang="ko-KR" sz="1600" smtClean="0"/>
          </a:p>
          <a:p>
            <a:pPr>
              <a:lnSpc>
                <a:spcPct val="150000"/>
              </a:lnSpc>
            </a:pPr>
            <a:r>
              <a:rPr lang="ko-KR" altLang="en-US" sz="1600" smtClean="0"/>
              <a:t>가변저항에서 아날로그 신호를 읽는 방법</a:t>
            </a:r>
            <a:endParaRPr lang="en-US" altLang="ko-KR" sz="1600" smtClean="0"/>
          </a:p>
          <a:p>
            <a:pPr>
              <a:lnSpc>
                <a:spcPct val="150000"/>
              </a:lnSpc>
            </a:pPr>
            <a:r>
              <a:rPr lang="ko-KR" altLang="en-US" sz="1600" b="1" smtClean="0"/>
              <a:t>시리얼 모니터를 사용하여 데이터를 출력하는 방법</a:t>
            </a:r>
            <a:endParaRPr lang="en-US" altLang="ko-KR" sz="1600" b="1" smtClean="0"/>
          </a:p>
          <a:p>
            <a:pPr>
              <a:lnSpc>
                <a:spcPct val="150000"/>
              </a:lnSpc>
            </a:pPr>
            <a:r>
              <a:rPr lang="ko-KR" altLang="en-US" sz="1600" smtClean="0"/>
              <a:t>기성품 아날로그 센서와 통신하는 방법</a:t>
            </a:r>
            <a:endParaRPr lang="en-US" altLang="ko-KR" sz="1600" smtClean="0"/>
          </a:p>
          <a:p>
            <a:pPr>
              <a:lnSpc>
                <a:spcPct val="150000"/>
              </a:lnSpc>
            </a:pPr>
            <a:r>
              <a:rPr lang="ko-KR" altLang="en-US" sz="1600" smtClean="0"/>
              <a:t>가변저항을 사용한 아날로그 센서를 만드는 방법</a:t>
            </a:r>
            <a:endParaRPr lang="en-US" altLang="ko-KR" sz="1600" smtClean="0"/>
          </a:p>
          <a:p>
            <a:pPr>
              <a:lnSpc>
                <a:spcPct val="150000"/>
              </a:lnSpc>
            </a:pPr>
            <a:r>
              <a:rPr lang="ko-KR" altLang="en-US" sz="1600" b="1" smtClean="0"/>
              <a:t>아날로그 출력을 위해 아날로그 값을 매핑하고 제한하는 방법</a:t>
            </a:r>
            <a:endParaRPr lang="en-US" altLang="ko-KR" sz="1600" b="1" dirty="0"/>
          </a:p>
        </p:txBody>
      </p:sp>
    </p:spTree>
    <p:extLst>
      <p:ext uri="{BB962C8B-B14F-4D97-AF65-F5344CB8AC3E}">
        <p14:creationId xmlns:p14="http://schemas.microsoft.com/office/powerpoint/2010/main" val="2628627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323850" y="184150"/>
            <a:ext cx="7561263" cy="549275"/>
          </a:xfrm>
        </p:spPr>
        <p:txBody>
          <a:bodyPr/>
          <a:lstStyle/>
          <a:p>
            <a:pPr>
              <a:defRPr/>
            </a:pPr>
            <a:r>
              <a:rPr lang="ko-KR" altLang="en-US" sz="2800" dirty="0" smtClean="0">
                <a:solidFill>
                  <a:schemeClr val="accent5">
                    <a:lumMod val="75000"/>
                  </a:schemeClr>
                </a:solidFill>
              </a:rPr>
              <a:t>필요한 부품</a:t>
            </a:r>
            <a:endParaRPr lang="ko-KR" altLang="en-US" sz="2800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234033"/>
            <a:ext cx="7581900" cy="406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010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01. </a:t>
            </a:r>
            <a:r>
              <a:rPr lang="ko-KR" altLang="en-US" smtClean="0"/>
              <a:t>아날로그 신호와 디지털 신호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아날로그 신호와 디지털 신호 비교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 smtClean="0"/>
              <a:t>왼쪽</a:t>
            </a:r>
            <a:r>
              <a:rPr lang="en-US" altLang="ko-KR" dirty="0" smtClean="0"/>
              <a:t>: </a:t>
            </a:r>
            <a:r>
              <a:rPr lang="ko-KR" altLang="en-US" dirty="0" smtClean="0"/>
              <a:t>오직 </a:t>
            </a:r>
            <a:r>
              <a:rPr lang="en-US" altLang="ko-KR" dirty="0" smtClean="0"/>
              <a:t>0V </a:t>
            </a:r>
            <a:r>
              <a:rPr lang="ko-KR" altLang="en-US" dirty="0" smtClean="0"/>
              <a:t>또는 </a:t>
            </a:r>
            <a:r>
              <a:rPr lang="en-US" altLang="ko-KR" dirty="0" smtClean="0"/>
              <a:t>5V</a:t>
            </a:r>
            <a:r>
              <a:rPr lang="ko-KR" altLang="en-US" dirty="0" smtClean="0"/>
              <a:t>만 갖는 </a:t>
            </a:r>
            <a:r>
              <a:rPr lang="ko-KR" altLang="en-US" dirty="0" err="1" smtClean="0"/>
              <a:t>네모파를</a:t>
            </a:r>
            <a:r>
              <a:rPr lang="ko-KR" altLang="en-US" dirty="0" smtClean="0"/>
              <a:t> 표현한 그래프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오른쪽</a:t>
            </a:r>
            <a:r>
              <a:rPr lang="en-US" altLang="ko-KR" dirty="0" smtClean="0"/>
              <a:t>: 0V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5V</a:t>
            </a:r>
            <a:r>
              <a:rPr lang="ko-KR" altLang="en-US" dirty="0" smtClean="0"/>
              <a:t>의 제한된 범위 내에서 값이 오르내리지만</a:t>
            </a:r>
            <a:r>
              <a:rPr lang="en-US" altLang="ko-KR" dirty="0" smtClean="0"/>
              <a:t>, </a:t>
            </a:r>
            <a:r>
              <a:rPr lang="ko-KR" altLang="en-US" dirty="0" smtClean="0"/>
              <a:t>디지털 신호와 달리 무한한 아날로그 값을 갖는 아날로그 </a:t>
            </a:r>
            <a:r>
              <a:rPr lang="ko-KR" altLang="en-US" dirty="0" err="1" smtClean="0"/>
              <a:t>코싸인</a:t>
            </a:r>
            <a:r>
              <a:rPr lang="ko-KR" altLang="en-US" dirty="0" smtClean="0"/>
              <a:t> 파형 그래프</a:t>
            </a:r>
            <a:endParaRPr lang="ko-KR" altLang="en-US" dirty="0"/>
          </a:p>
        </p:txBody>
      </p:sp>
      <p:pic>
        <p:nvPicPr>
          <p:cNvPr id="1026" name="Picture 2" descr="C:\Users\JaeinKIM\Desktop\강의교안\그림 파일\Chapter03\ch03_01.t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856576"/>
            <a:ext cx="6336704" cy="294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9640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01. </a:t>
            </a:r>
            <a:r>
              <a:rPr lang="ko-KR" altLang="en-US" smtClean="0"/>
              <a:t>아날로그 신호와 디지털 신호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아날로그 신호를 디지털 신호로 변환하는 </a:t>
            </a:r>
            <a:r>
              <a:rPr lang="ko-KR" altLang="en-US" dirty="0" smtClean="0"/>
              <a:t>방법</a:t>
            </a:r>
            <a:endParaRPr lang="en-US" altLang="ko-KR" dirty="0" smtClean="0"/>
          </a:p>
          <a:p>
            <a:pPr lvl="1"/>
            <a:r>
              <a:rPr lang="ko-KR" altLang="en-US" dirty="0"/>
              <a:t>아날로그</a:t>
            </a:r>
            <a:r>
              <a:rPr lang="en-US" altLang="ko-KR" dirty="0"/>
              <a:t>-</a:t>
            </a:r>
            <a:r>
              <a:rPr lang="ko-KR" altLang="en-US" dirty="0"/>
              <a:t>디지털 컨버터</a:t>
            </a:r>
            <a:r>
              <a:rPr lang="en-US" altLang="ko-KR" dirty="0"/>
              <a:t>(Analog-Digital Converter, ADC</a:t>
            </a:r>
            <a:r>
              <a:rPr lang="en-US" altLang="ko-KR" dirty="0" smtClean="0"/>
              <a:t>) </a:t>
            </a:r>
            <a:r>
              <a:rPr lang="ko-KR" altLang="en-US" dirty="0" smtClean="0"/>
              <a:t>사용</a:t>
            </a:r>
            <a:r>
              <a:rPr lang="en-US" altLang="ko-KR" dirty="0"/>
              <a:t>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아두이노 내장</a:t>
            </a:r>
            <a:r>
              <a:rPr lang="en-US" altLang="ko-KR" dirty="0" smtClean="0"/>
              <a:t>(Uno)</a:t>
            </a:r>
            <a:endParaRPr lang="en-US" altLang="ko-KR" dirty="0"/>
          </a:p>
          <a:p>
            <a:pPr lvl="2"/>
            <a:r>
              <a:rPr lang="ko-KR" altLang="en-US" dirty="0" smtClean="0"/>
              <a:t>아날로그 </a:t>
            </a:r>
            <a:r>
              <a:rPr lang="ko-KR" altLang="en-US" dirty="0" err="1" smtClean="0"/>
              <a:t>전압값을</a:t>
            </a:r>
            <a:r>
              <a:rPr lang="ko-KR" altLang="en-US" dirty="0" smtClean="0"/>
              <a:t> 프로그램에서 사용할 수 있는 디지털 값으로 </a:t>
            </a:r>
            <a:r>
              <a:rPr lang="ko-KR" altLang="en-US" dirty="0" smtClean="0"/>
              <a:t>변환해 준다</a:t>
            </a:r>
            <a:r>
              <a:rPr lang="en-US" altLang="ko-KR" dirty="0" smtClean="0"/>
              <a:t>. </a:t>
            </a:r>
          </a:p>
          <a:p>
            <a:pPr lvl="2"/>
            <a:r>
              <a:rPr lang="en-US" altLang="ko-KR" dirty="0" smtClean="0"/>
              <a:t>ADC</a:t>
            </a:r>
            <a:r>
              <a:rPr lang="ko-KR" altLang="en-US" dirty="0" smtClean="0"/>
              <a:t>의 정확도는 해상도</a:t>
            </a:r>
            <a:r>
              <a:rPr lang="en-US" altLang="ko-KR" dirty="0" smtClean="0"/>
              <a:t>(</a:t>
            </a:r>
            <a:r>
              <a:rPr lang="ko-KR" altLang="en-US" dirty="0" smtClean="0"/>
              <a:t>비트 수</a:t>
            </a:r>
            <a:r>
              <a:rPr lang="en-US" altLang="ko-KR" dirty="0" smtClean="0"/>
              <a:t>)</a:t>
            </a:r>
            <a:r>
              <a:rPr lang="ko-KR" altLang="en-US" dirty="0" smtClean="0"/>
              <a:t>로 결정된다</a:t>
            </a:r>
            <a:r>
              <a:rPr lang="en-US" altLang="ko-KR" dirty="0" smtClean="0"/>
              <a:t>. </a:t>
            </a:r>
          </a:p>
          <a:p>
            <a:pPr lvl="2"/>
            <a:r>
              <a:rPr lang="ko-KR" altLang="en-US" dirty="0" smtClean="0"/>
              <a:t>아두이노는 </a:t>
            </a:r>
            <a:r>
              <a:rPr lang="en-US" altLang="ko-KR" dirty="0" smtClean="0"/>
              <a:t>10</a:t>
            </a:r>
            <a:r>
              <a:rPr lang="ko-KR" altLang="en-US" dirty="0" smtClean="0"/>
              <a:t>비트 </a:t>
            </a:r>
            <a:r>
              <a:rPr lang="en-US" altLang="ko-KR" dirty="0" smtClean="0"/>
              <a:t>ADC</a:t>
            </a:r>
            <a:r>
              <a:rPr lang="ko-KR" altLang="en-US" dirty="0" smtClean="0"/>
              <a:t>를 사용하기 때문에 입력된 아날로그 신호를 </a:t>
            </a:r>
            <a:r>
              <a:rPr lang="en-US" altLang="ko-KR" dirty="0" smtClean="0"/>
              <a:t>0 ~</a:t>
            </a:r>
            <a:r>
              <a:rPr lang="ko-KR" altLang="en-US" dirty="0" smtClean="0"/>
              <a:t> </a:t>
            </a:r>
            <a:r>
              <a:rPr lang="en-US" altLang="ko-KR" dirty="0" smtClean="0"/>
              <a:t>1023</a:t>
            </a:r>
            <a:r>
              <a:rPr lang="ko-KR" altLang="en-US" dirty="0" smtClean="0"/>
              <a:t>의</a:t>
            </a:r>
            <a:r>
              <a:rPr lang="en-US" altLang="ko-KR" dirty="0" smtClean="0"/>
              <a:t>	 </a:t>
            </a:r>
            <a:r>
              <a:rPr lang="ko-KR" altLang="en-US" dirty="0" smtClean="0"/>
              <a:t>값으로 나타낼 수 있다</a:t>
            </a:r>
            <a:r>
              <a:rPr lang="en-US" altLang="ko-KR" dirty="0" smtClean="0"/>
              <a:t>. </a:t>
            </a:r>
          </a:p>
          <a:p>
            <a:pPr lvl="2"/>
            <a:r>
              <a:rPr lang="ko-KR" altLang="en-US" dirty="0" smtClean="0"/>
              <a:t>기준 </a:t>
            </a:r>
            <a:r>
              <a:rPr lang="ko-KR" altLang="en-US" dirty="0" smtClean="0"/>
              <a:t>전압 </a:t>
            </a:r>
            <a:r>
              <a:rPr lang="en-US" altLang="ko-KR" dirty="0" smtClean="0"/>
              <a:t>5V </a:t>
            </a:r>
            <a:r>
              <a:rPr lang="en-US" altLang="ko-KR" dirty="0" smtClean="0">
                <a:latin typeface="맑은 고딕"/>
                <a:ea typeface="맑은 고딕"/>
              </a:rPr>
              <a:t>→</a:t>
            </a:r>
            <a:r>
              <a:rPr lang="ko-KR" altLang="en-US" dirty="0" smtClean="0"/>
              <a:t> </a:t>
            </a:r>
            <a:r>
              <a:rPr lang="en-US" altLang="ko-KR" dirty="0" smtClean="0"/>
              <a:t>1023, 0V</a:t>
            </a:r>
            <a:r>
              <a:rPr lang="en-US" altLang="ko-KR" dirty="0">
                <a:latin typeface="맑은 고딕"/>
                <a:ea typeface="맑은 고딕"/>
              </a:rPr>
              <a:t> → </a:t>
            </a:r>
            <a:r>
              <a:rPr lang="en-US" altLang="ko-KR" dirty="0" smtClean="0"/>
              <a:t>0, 2.5V</a:t>
            </a:r>
            <a:r>
              <a:rPr lang="en-US" altLang="ko-KR" dirty="0">
                <a:latin typeface="맑은 고딕"/>
                <a:ea typeface="맑은 고딕"/>
              </a:rPr>
              <a:t> → </a:t>
            </a:r>
            <a:r>
              <a:rPr lang="en-US" altLang="ko-KR" dirty="0" smtClean="0"/>
              <a:t>512</a:t>
            </a:r>
            <a:r>
              <a:rPr lang="ko-KR" altLang="en-US" dirty="0" smtClean="0"/>
              <a:t>로</a:t>
            </a:r>
            <a:r>
              <a:rPr lang="en-US" altLang="ko-KR" dirty="0" smtClean="0"/>
              <a:t> </a:t>
            </a:r>
            <a:r>
              <a:rPr lang="ko-KR" altLang="en-US" dirty="0" smtClean="0"/>
              <a:t>출력할 것이다</a:t>
            </a:r>
            <a:r>
              <a:rPr lang="en-US" altLang="ko-KR" dirty="0" smtClean="0"/>
              <a:t>. </a:t>
            </a:r>
          </a:p>
          <a:p>
            <a:pPr lvl="2"/>
            <a:r>
              <a:rPr lang="ko-KR" altLang="en-US" dirty="0" smtClean="0"/>
              <a:t>아래 그림은 </a:t>
            </a:r>
            <a:r>
              <a:rPr lang="en-US" altLang="ko-KR" dirty="0" smtClean="0"/>
              <a:t>3</a:t>
            </a:r>
            <a:r>
              <a:rPr lang="ko-KR" altLang="en-US" dirty="0" smtClean="0"/>
              <a:t>비트 </a:t>
            </a:r>
            <a:r>
              <a:rPr lang="en-US" altLang="ko-KR" dirty="0" smtClean="0"/>
              <a:t>ADC</a:t>
            </a:r>
            <a:r>
              <a:rPr lang="ko-KR" altLang="en-US" dirty="0" smtClean="0"/>
              <a:t>가 아날로그 신호를 디지털로 변환한 것을 보여준다</a:t>
            </a:r>
            <a:r>
              <a:rPr lang="en-US" altLang="ko-KR" dirty="0" smtClean="0"/>
              <a:t>. </a:t>
            </a:r>
          </a:p>
          <a:p>
            <a:pPr lvl="1"/>
            <a:endParaRPr lang="ko-KR" altLang="en-US" dirty="0"/>
          </a:p>
        </p:txBody>
      </p:sp>
      <p:pic>
        <p:nvPicPr>
          <p:cNvPr id="2050" name="Picture 2" descr="C:\Users\JaeinKIM\Desktop\강의교안\그림 파일\Chapter03\ch03_02.t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036" y="4005064"/>
            <a:ext cx="5294969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2175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02. </a:t>
            </a:r>
            <a:r>
              <a:rPr lang="ko-KR" altLang="en-US" smtClean="0"/>
              <a:t>아날로그로 읽는 아날로그 센서값</a:t>
            </a:r>
            <a:r>
              <a:rPr lang="en-US" altLang="ko-KR" smtClean="0"/>
              <a:t>: </a:t>
            </a:r>
            <a:r>
              <a:rPr lang="ko-KR" altLang="en-US" smtClean="0"/>
              <a:t>가변저항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err="1" smtClean="0"/>
              <a:t>가변저항값</a:t>
            </a:r>
            <a:r>
              <a:rPr lang="ko-KR" altLang="en-US" dirty="0" smtClean="0"/>
              <a:t> 읽기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가변저항은 가장 읽기 쉬운 손잡이처럼 생긴 가변 전압 분할 장치이다</a:t>
            </a:r>
            <a:r>
              <a:rPr lang="en-US" altLang="ko-KR" dirty="0" smtClean="0"/>
              <a:t>. </a:t>
            </a:r>
          </a:p>
          <a:p>
            <a:pPr lvl="1"/>
            <a:r>
              <a:rPr lang="ko-KR" altLang="en-US" dirty="0" smtClean="0"/>
              <a:t>오디오</a:t>
            </a:r>
            <a:r>
              <a:rPr lang="en-US" altLang="ko-KR" dirty="0" smtClean="0"/>
              <a:t>, </a:t>
            </a:r>
            <a:r>
              <a:rPr lang="ko-KR" altLang="en-US" dirty="0" smtClean="0"/>
              <a:t>스피커</a:t>
            </a:r>
            <a:r>
              <a:rPr lang="en-US" altLang="ko-KR" dirty="0" smtClean="0"/>
              <a:t>, </a:t>
            </a:r>
            <a:r>
              <a:rPr lang="ko-KR" altLang="en-US" dirty="0" smtClean="0"/>
              <a:t>온도조절 장치</a:t>
            </a:r>
            <a:r>
              <a:rPr lang="en-US" altLang="ko-KR" dirty="0" smtClean="0"/>
              <a:t>, </a:t>
            </a:r>
            <a:r>
              <a:rPr lang="ko-KR" altLang="en-US" dirty="0" smtClean="0"/>
              <a:t>자동차 등 우리 주변에서 쉽게 찾아 볼 수 있다</a:t>
            </a:r>
            <a:r>
              <a:rPr lang="en-US" altLang="ko-KR" dirty="0" smtClean="0"/>
              <a:t>.</a:t>
            </a:r>
          </a:p>
          <a:p>
            <a:pPr lvl="1"/>
            <a:r>
              <a:rPr lang="ko-KR" altLang="en-US" dirty="0" smtClean="0"/>
              <a:t>종류에 따라 모양과 크기는 다양하지만 공통적으로 핀이 세 개 있다</a:t>
            </a:r>
            <a:r>
              <a:rPr lang="en-US" altLang="ko-KR" dirty="0" smtClean="0"/>
              <a:t>. </a:t>
            </a:r>
          </a:p>
          <a:p>
            <a:pPr lvl="1"/>
            <a:r>
              <a:rPr lang="ko-KR" altLang="en-US" dirty="0" smtClean="0"/>
              <a:t>가변저항을 회로에 연결하여 한쪽으로 돌리면 </a:t>
            </a:r>
            <a:r>
              <a:rPr lang="en-US" altLang="ko-KR" dirty="0" smtClean="0"/>
              <a:t>0 ~</a:t>
            </a:r>
            <a:r>
              <a:rPr lang="ko-KR" altLang="en-US" dirty="0" smtClean="0"/>
              <a:t> </a:t>
            </a:r>
            <a:r>
              <a:rPr lang="en-US" altLang="ko-KR" dirty="0" smtClean="0"/>
              <a:t>5V </a:t>
            </a:r>
            <a:r>
              <a:rPr lang="ko-KR" altLang="en-US" dirty="0" smtClean="0"/>
              <a:t>사이의 다양한 전압이 인가된다</a:t>
            </a:r>
            <a:r>
              <a:rPr lang="en-US" altLang="ko-KR" dirty="0" smtClean="0"/>
              <a:t>. </a:t>
            </a:r>
            <a:endParaRPr lang="ko-KR" altLang="en-US" dirty="0"/>
          </a:p>
        </p:txBody>
      </p:sp>
      <p:pic>
        <p:nvPicPr>
          <p:cNvPr id="3074" name="Picture 2" descr="C:\Users\JaeinKIM\Desktop\강의교안\그림 파일\Chapter03\ch03_03.t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166" y="3212976"/>
            <a:ext cx="3716983" cy="3145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타원 3"/>
          <p:cNvSpPr/>
          <p:nvPr/>
        </p:nvSpPr>
        <p:spPr>
          <a:xfrm>
            <a:off x="3059832" y="4077072"/>
            <a:ext cx="1224136" cy="122413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1809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02. </a:t>
            </a:r>
            <a:r>
              <a:rPr lang="ko-KR" altLang="en-US" dirty="0" smtClean="0"/>
              <a:t>아날로그로 읽는 아날로그 </a:t>
            </a:r>
            <a:r>
              <a:rPr lang="ko-KR" altLang="en-US" dirty="0" err="1" smtClean="0"/>
              <a:t>센서값</a:t>
            </a:r>
            <a:r>
              <a:rPr lang="en-US" altLang="ko-KR" dirty="0" smtClean="0"/>
              <a:t>: </a:t>
            </a:r>
            <a:r>
              <a:rPr lang="ko-KR" altLang="en-US" dirty="0" smtClean="0"/>
              <a:t>가변저항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err="1" smtClean="0"/>
              <a:t>아두이노에</a:t>
            </a:r>
            <a:r>
              <a:rPr lang="ko-KR" altLang="en-US" dirty="0" smtClean="0"/>
              <a:t> 가변 저항 연결하기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가변저항의 핀 세 개 중 바깥쪽 핀 두 개를 </a:t>
            </a:r>
            <a:r>
              <a:rPr lang="en-US" altLang="ko-KR" dirty="0" smtClean="0"/>
              <a:t>5V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GND</a:t>
            </a:r>
            <a:r>
              <a:rPr lang="ko-KR" altLang="en-US" dirty="0" smtClean="0"/>
              <a:t>에 연결한다</a:t>
            </a:r>
            <a:r>
              <a:rPr lang="en-US" altLang="ko-KR" dirty="0" smtClean="0"/>
              <a:t>. 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가변저항은 </a:t>
            </a:r>
            <a:r>
              <a:rPr lang="ko-KR" altLang="en-US" dirty="0" smtClean="0"/>
              <a:t>극성이 </a:t>
            </a:r>
            <a:r>
              <a:rPr lang="ko-KR" altLang="en-US" dirty="0" smtClean="0"/>
              <a:t>없으므로 </a:t>
            </a:r>
            <a:r>
              <a:rPr lang="ko-KR" altLang="en-US" dirty="0" smtClean="0"/>
              <a:t>핀 두 개 중 어떤 것을 </a:t>
            </a:r>
            <a:r>
              <a:rPr lang="en-US" altLang="ko-KR" dirty="0" smtClean="0"/>
              <a:t>5V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GND</a:t>
            </a:r>
            <a:r>
              <a:rPr lang="ko-KR" altLang="en-US" dirty="0" smtClean="0"/>
              <a:t>에 연결하든 상관없다</a:t>
            </a:r>
            <a:r>
              <a:rPr lang="en-US" altLang="ko-KR" dirty="0" smtClean="0"/>
              <a:t>. </a:t>
            </a:r>
          </a:p>
        </p:txBody>
      </p:sp>
      <p:pic>
        <p:nvPicPr>
          <p:cNvPr id="4098" name="Picture 2" descr="C:\Users\JaeinKIM\Desktop\강의교안\그림 파일\Chapter03\ch03_04.t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526848" y="1824008"/>
            <a:ext cx="4207015" cy="5339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0580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vert="horz" lIns="91440" tIns="45720" rIns="91440" bIns="45720" rtlCol="0" anchor="ctr">
        <a:normAutofit/>
      </a:bodyPr>
      <a:lstStyle>
        <a:defPPr>
          <a:defRPr sz="36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8569</TotalTime>
  <Words>1085</Words>
  <Application>Microsoft Office PowerPoint</Application>
  <PresentationFormat>화면 슬라이드 쇼(4:3)</PresentationFormat>
  <Paragraphs>174</Paragraphs>
  <Slides>19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9" baseType="lpstr">
      <vt:lpstr>굴림</vt:lpstr>
      <vt:lpstr>Arial</vt:lpstr>
      <vt:lpstr>맑은 고딕</vt:lpstr>
      <vt:lpstr>HY견고딕</vt:lpstr>
      <vt:lpstr>나눔고딕코딩</vt:lpstr>
      <vt:lpstr>Wingdings</vt:lpstr>
      <vt:lpstr>한글아씨-테트리스M</vt:lpstr>
      <vt:lpstr>나눔바른고딕</vt:lpstr>
      <vt:lpstr>Tahoma</vt:lpstr>
      <vt:lpstr>1_Office 테마</vt:lpstr>
      <vt:lpstr>Chapter3. 아날로그 신호와 센서값</vt:lpstr>
      <vt:lpstr>PowerPoint 프레젠테이션</vt:lpstr>
      <vt:lpstr>PowerPoint 프레젠테이션</vt:lpstr>
      <vt:lpstr>PowerPoint 프레젠테이션</vt:lpstr>
      <vt:lpstr>필요한 부품</vt:lpstr>
      <vt:lpstr>01. 아날로그 신호와 디지털 신호</vt:lpstr>
      <vt:lpstr>01. 아날로그 신호와 디지털 신호</vt:lpstr>
      <vt:lpstr>02. 아날로그로 읽는 아날로그 센서값: 가변저항</vt:lpstr>
      <vt:lpstr>02. 아날로그로 읽는 아날로그 센서값: 가변저항</vt:lpstr>
      <vt:lpstr>02. 아날로그로 읽는 아날로그 센서값: analogRead()</vt:lpstr>
      <vt:lpstr>02. 아날로그로 읽는 아날로그 센서값: analogRead()</vt:lpstr>
      <vt:lpstr>02. 아날로그로 읽는 아날로그 센서값: 온도 측정하기</vt:lpstr>
      <vt:lpstr>02. 아날로그로 읽는 아날로그 센서값: 온도 측정하기</vt:lpstr>
      <vt:lpstr>02. 아날로그로 읽는 아날로그 센서값: 온도 측정하기</vt:lpstr>
      <vt:lpstr>03. 가변저항을 사용한 아날로그 센서값 측정</vt:lpstr>
      <vt:lpstr>03. 가변저항을 사용한 아날로그 센서값 측정</vt:lpstr>
      <vt:lpstr>03. 가변저항을 사용한 아날로그 센서값 측정: 회로 제작</vt:lpstr>
      <vt:lpstr>03. 가변저항을 사용한 아날로그 센서값 측정</vt:lpstr>
      <vt:lpstr>03. 가변저항을 사용한 아날로그 센서값 측정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김이화</dc:creator>
  <cp:lastModifiedBy>김이화</cp:lastModifiedBy>
  <cp:revision>660</cp:revision>
  <dcterms:created xsi:type="dcterms:W3CDTF">2012-07-11T10:23:22Z</dcterms:created>
  <dcterms:modified xsi:type="dcterms:W3CDTF">2014-08-29T02:12:55Z</dcterms:modified>
</cp:coreProperties>
</file>